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6"/>
  </p:notesMasterIdLst>
  <p:sldIdLst>
    <p:sldId id="377" r:id="rId2"/>
    <p:sldId id="961" r:id="rId3"/>
    <p:sldId id="474" r:id="rId4"/>
    <p:sldId id="735" r:id="rId5"/>
    <p:sldId id="975" r:id="rId6"/>
    <p:sldId id="922" r:id="rId7"/>
    <p:sldId id="925" r:id="rId8"/>
    <p:sldId id="846" r:id="rId9"/>
    <p:sldId id="914" r:id="rId10"/>
    <p:sldId id="764" r:id="rId11"/>
    <p:sldId id="926" r:id="rId12"/>
    <p:sldId id="769" r:id="rId13"/>
    <p:sldId id="927" r:id="rId14"/>
    <p:sldId id="765" r:id="rId15"/>
    <p:sldId id="770" r:id="rId16"/>
    <p:sldId id="771" r:id="rId17"/>
    <p:sldId id="904" r:id="rId18"/>
    <p:sldId id="905" r:id="rId19"/>
    <p:sldId id="773" r:id="rId20"/>
    <p:sldId id="766" r:id="rId21"/>
    <p:sldId id="767" r:id="rId22"/>
    <p:sldId id="768" r:id="rId23"/>
    <p:sldId id="976" r:id="rId24"/>
    <p:sldId id="912" r:id="rId25"/>
    <p:sldId id="928" r:id="rId26"/>
    <p:sldId id="902" r:id="rId27"/>
    <p:sldId id="777" r:id="rId28"/>
    <p:sldId id="852" r:id="rId29"/>
    <p:sldId id="947" r:id="rId30"/>
    <p:sldId id="948" r:id="rId31"/>
    <p:sldId id="949" r:id="rId32"/>
    <p:sldId id="950" r:id="rId33"/>
    <p:sldId id="951" r:id="rId34"/>
    <p:sldId id="952" r:id="rId35"/>
    <p:sldId id="853" r:id="rId36"/>
    <p:sldId id="953" r:id="rId37"/>
    <p:sldId id="954" r:id="rId38"/>
    <p:sldId id="920" r:id="rId39"/>
    <p:sldId id="855" r:id="rId40"/>
    <p:sldId id="857" r:id="rId41"/>
    <p:sldId id="778" r:id="rId42"/>
    <p:sldId id="921" r:id="rId43"/>
    <p:sldId id="860" r:id="rId44"/>
    <p:sldId id="930" r:id="rId45"/>
    <p:sldId id="977" r:id="rId46"/>
    <p:sldId id="978" r:id="rId47"/>
    <p:sldId id="979" r:id="rId48"/>
    <p:sldId id="980" r:id="rId49"/>
    <p:sldId id="982" r:id="rId50"/>
    <p:sldId id="981" r:id="rId51"/>
    <p:sldId id="983" r:id="rId52"/>
    <p:sldId id="984" r:id="rId53"/>
    <p:sldId id="965" r:id="rId54"/>
    <p:sldId id="966" r:id="rId55"/>
    <p:sldId id="967" r:id="rId56"/>
    <p:sldId id="968" r:id="rId57"/>
    <p:sldId id="969" r:id="rId58"/>
    <p:sldId id="970" r:id="rId59"/>
    <p:sldId id="971" r:id="rId60"/>
    <p:sldId id="985" r:id="rId61"/>
    <p:sldId id="972" r:id="rId62"/>
    <p:sldId id="986" r:id="rId63"/>
    <p:sldId id="987" r:id="rId64"/>
    <p:sldId id="569" r:id="rId65"/>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B91A04-AED5-4BEF-B791-D5C55A1FBDE5}">
          <p14:sldIdLst>
            <p14:sldId id="377"/>
            <p14:sldId id="961"/>
            <p14:sldId id="474"/>
            <p14:sldId id="735"/>
            <p14:sldId id="975"/>
            <p14:sldId id="922"/>
            <p14:sldId id="925"/>
            <p14:sldId id="846"/>
            <p14:sldId id="914"/>
            <p14:sldId id="764"/>
            <p14:sldId id="926"/>
            <p14:sldId id="769"/>
            <p14:sldId id="927"/>
            <p14:sldId id="765"/>
            <p14:sldId id="770"/>
            <p14:sldId id="771"/>
            <p14:sldId id="904"/>
            <p14:sldId id="905"/>
            <p14:sldId id="773"/>
            <p14:sldId id="766"/>
            <p14:sldId id="767"/>
            <p14:sldId id="768"/>
            <p14:sldId id="976"/>
            <p14:sldId id="912"/>
            <p14:sldId id="928"/>
            <p14:sldId id="902"/>
            <p14:sldId id="777"/>
            <p14:sldId id="852"/>
            <p14:sldId id="947"/>
            <p14:sldId id="948"/>
            <p14:sldId id="949"/>
            <p14:sldId id="950"/>
            <p14:sldId id="951"/>
            <p14:sldId id="952"/>
            <p14:sldId id="853"/>
            <p14:sldId id="953"/>
            <p14:sldId id="954"/>
            <p14:sldId id="920"/>
            <p14:sldId id="855"/>
            <p14:sldId id="857"/>
            <p14:sldId id="778"/>
            <p14:sldId id="921"/>
            <p14:sldId id="860"/>
            <p14:sldId id="930"/>
            <p14:sldId id="977"/>
            <p14:sldId id="978"/>
            <p14:sldId id="979"/>
            <p14:sldId id="980"/>
            <p14:sldId id="982"/>
            <p14:sldId id="981"/>
            <p14:sldId id="983"/>
            <p14:sldId id="984"/>
            <p14:sldId id="965"/>
            <p14:sldId id="966"/>
            <p14:sldId id="967"/>
            <p14:sldId id="968"/>
            <p14:sldId id="969"/>
            <p14:sldId id="970"/>
            <p14:sldId id="971"/>
            <p14:sldId id="985"/>
            <p14:sldId id="972"/>
            <p14:sldId id="986"/>
            <p14:sldId id="987"/>
            <p14:sldId id="5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FCCC00"/>
    <a:srgbClr val="FF6600"/>
    <a:srgbClr val="FF6699"/>
    <a:srgbClr val="FF9933"/>
    <a:srgbClr val="00CC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9668" autoAdjust="0"/>
  </p:normalViewPr>
  <p:slideViewPr>
    <p:cSldViewPr snapToGrid="0" snapToObjects="1">
      <p:cViewPr>
        <p:scale>
          <a:sx n="90" d="100"/>
          <a:sy n="90" d="100"/>
        </p:scale>
        <p:origin x="-564" y="868"/>
      </p:cViewPr>
      <p:guideLst>
        <p:guide orient="horz" pos="2160"/>
        <p:guide pos="2880"/>
      </p:guideLst>
    </p:cSldViewPr>
  </p:slideViewPr>
  <p:outlineViewPr>
    <p:cViewPr>
      <p:scale>
        <a:sx n="33" d="100"/>
        <a:sy n="33" d="100"/>
      </p:scale>
      <p:origin x="0" y="15132"/>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141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6.xml"/><Relationship Id="rId1" Type="http://schemas.openxmlformats.org/officeDocument/2006/relationships/slide" Target="slides/slide5.xml"/><Relationship Id="rId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E4AC12-F07A-4A30-A2DC-263055B94357}"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7B716426-B3F4-483A-BBE8-AC939A3BB263}">
      <dgm:prSet phldrT="[Text]"/>
      <dgm:spPr/>
      <dgm:t>
        <a:bodyPr/>
        <a:lstStyle/>
        <a:p>
          <a:r>
            <a:rPr lang="en-US" dirty="0" smtClean="0">
              <a:solidFill>
                <a:schemeClr val="tx1"/>
              </a:solidFill>
            </a:rPr>
            <a:t>Frequent </a:t>
          </a:r>
          <a:r>
            <a:rPr lang="en-US" dirty="0" err="1" smtClean="0">
              <a:solidFill>
                <a:schemeClr val="tx1"/>
              </a:solidFill>
            </a:rPr>
            <a:t>Itemset</a:t>
          </a:r>
          <a:r>
            <a:rPr lang="en-US" dirty="0" smtClean="0">
              <a:solidFill>
                <a:schemeClr val="tx1"/>
              </a:solidFill>
            </a:rPr>
            <a:t> Generation</a:t>
          </a:r>
          <a:endParaRPr lang="en-US" dirty="0">
            <a:solidFill>
              <a:schemeClr val="tx1"/>
            </a:solidFill>
          </a:endParaRPr>
        </a:p>
      </dgm:t>
    </dgm:pt>
    <dgm:pt modelId="{67960465-936A-4D8E-940C-A7D796ACE5F3}" type="parTrans" cxnId="{A90A6702-E576-4473-91A9-AED88C2A9F96}">
      <dgm:prSet/>
      <dgm:spPr/>
      <dgm:t>
        <a:bodyPr/>
        <a:lstStyle/>
        <a:p>
          <a:endParaRPr lang="en-US"/>
        </a:p>
      </dgm:t>
    </dgm:pt>
    <dgm:pt modelId="{39262C0F-85B4-416C-8FCF-A7A6B70394FA}" type="sibTrans" cxnId="{A90A6702-E576-4473-91A9-AED88C2A9F96}">
      <dgm:prSet/>
      <dgm:spPr/>
      <dgm:t>
        <a:bodyPr/>
        <a:lstStyle/>
        <a:p>
          <a:endParaRPr lang="en-US"/>
        </a:p>
      </dgm:t>
    </dgm:pt>
    <dgm:pt modelId="{F831D2B4-C909-4231-BC27-0F83EFA9737C}">
      <dgm:prSet/>
      <dgm:spPr/>
      <dgm:t>
        <a:bodyPr/>
        <a:lstStyle/>
        <a:p>
          <a:r>
            <a:rPr lang="en-US" dirty="0" smtClean="0"/>
            <a:t>Generate all </a:t>
          </a:r>
          <a:r>
            <a:rPr lang="en-US" dirty="0" err="1" smtClean="0"/>
            <a:t>itemsets</a:t>
          </a:r>
          <a:r>
            <a:rPr lang="en-US" dirty="0" smtClean="0"/>
            <a:t> whose support is </a:t>
          </a:r>
          <a:r>
            <a:rPr lang="en-US" dirty="0" smtClean="0">
              <a:sym typeface="Symbol" pitchFamily="18" charset="2"/>
            </a:rPr>
            <a:t> </a:t>
          </a:r>
          <a:r>
            <a:rPr lang="en-US" dirty="0" err="1" smtClean="0"/>
            <a:t>minsup</a:t>
          </a:r>
          <a:endParaRPr lang="en-US" dirty="0"/>
        </a:p>
      </dgm:t>
    </dgm:pt>
    <dgm:pt modelId="{91AEF820-D1CA-4945-B816-16B8F3B2AA1F}" type="parTrans" cxnId="{67D3566D-7249-4840-94A5-541360A6476A}">
      <dgm:prSet/>
      <dgm:spPr/>
      <dgm:t>
        <a:bodyPr/>
        <a:lstStyle/>
        <a:p>
          <a:endParaRPr lang="en-US"/>
        </a:p>
      </dgm:t>
    </dgm:pt>
    <dgm:pt modelId="{D14B2397-C6C2-4B77-B1BA-C1F10AD48D84}" type="sibTrans" cxnId="{67D3566D-7249-4840-94A5-541360A6476A}">
      <dgm:prSet/>
      <dgm:spPr/>
      <dgm:t>
        <a:bodyPr/>
        <a:lstStyle/>
        <a:p>
          <a:endParaRPr lang="en-US"/>
        </a:p>
      </dgm:t>
    </dgm:pt>
    <dgm:pt modelId="{77F5DD16-A2B7-478F-80EC-CA4E1B9D4A85}">
      <dgm:prSet/>
      <dgm:spPr/>
      <dgm:t>
        <a:bodyPr/>
        <a:lstStyle/>
        <a:p>
          <a:r>
            <a:rPr lang="en-US" dirty="0" smtClean="0">
              <a:solidFill>
                <a:schemeClr val="tx1"/>
              </a:solidFill>
            </a:rPr>
            <a:t>Rule Generation</a:t>
          </a:r>
          <a:endParaRPr lang="en-US" dirty="0">
            <a:solidFill>
              <a:schemeClr val="tx1"/>
            </a:solidFill>
          </a:endParaRPr>
        </a:p>
      </dgm:t>
    </dgm:pt>
    <dgm:pt modelId="{D029B19C-ED09-4BDF-BFB8-B8C664419381}" type="parTrans" cxnId="{51B54A50-FDFB-48B7-99DE-23016342E6D7}">
      <dgm:prSet/>
      <dgm:spPr/>
      <dgm:t>
        <a:bodyPr/>
        <a:lstStyle/>
        <a:p>
          <a:endParaRPr lang="en-US"/>
        </a:p>
      </dgm:t>
    </dgm:pt>
    <dgm:pt modelId="{9E42EF21-099F-47C0-9221-656962C4E6E3}" type="sibTrans" cxnId="{51B54A50-FDFB-48B7-99DE-23016342E6D7}">
      <dgm:prSet/>
      <dgm:spPr/>
      <dgm:t>
        <a:bodyPr/>
        <a:lstStyle/>
        <a:p>
          <a:endParaRPr lang="en-US"/>
        </a:p>
      </dgm:t>
    </dgm:pt>
    <dgm:pt modelId="{BD864F35-DD8A-4066-A094-8DE8750E2FEE}">
      <dgm:prSet/>
      <dgm:spPr/>
      <dgm:t>
        <a:bodyPr/>
        <a:lstStyle/>
        <a:p>
          <a:r>
            <a:rPr lang="en-US" dirty="0" smtClean="0"/>
            <a:t>Generate high confidence rules from each frequent </a:t>
          </a:r>
          <a:r>
            <a:rPr lang="en-US" dirty="0" err="1" smtClean="0"/>
            <a:t>itemset</a:t>
          </a:r>
          <a:r>
            <a:rPr lang="en-US" dirty="0" smtClean="0"/>
            <a:t>, where each rule is a binary partitioning of a frequent </a:t>
          </a:r>
          <a:r>
            <a:rPr lang="en-US" dirty="0" err="1" smtClean="0"/>
            <a:t>itemset</a:t>
          </a:r>
          <a:endParaRPr lang="en-US" dirty="0"/>
        </a:p>
      </dgm:t>
    </dgm:pt>
    <dgm:pt modelId="{34620167-CAD8-423A-BC04-7746EF04D9A0}" type="parTrans" cxnId="{76BA8079-CE31-4252-9B6B-265C13FC5087}">
      <dgm:prSet/>
      <dgm:spPr/>
      <dgm:t>
        <a:bodyPr/>
        <a:lstStyle/>
        <a:p>
          <a:endParaRPr lang="en-US"/>
        </a:p>
      </dgm:t>
    </dgm:pt>
    <dgm:pt modelId="{02A8BACA-9454-4936-8D82-7116D0539C27}" type="sibTrans" cxnId="{76BA8079-CE31-4252-9B6B-265C13FC5087}">
      <dgm:prSet/>
      <dgm:spPr/>
      <dgm:t>
        <a:bodyPr/>
        <a:lstStyle/>
        <a:p>
          <a:endParaRPr lang="en-US"/>
        </a:p>
      </dgm:t>
    </dgm:pt>
    <dgm:pt modelId="{00C6A5F0-7E94-492C-A824-EE1FC2965F1D}" type="pres">
      <dgm:prSet presAssocID="{3FE4AC12-F07A-4A30-A2DC-263055B94357}" presName="Name0" presStyleCnt="0">
        <dgm:presLayoutVars>
          <dgm:dir/>
          <dgm:animLvl val="lvl"/>
          <dgm:resizeHandles/>
        </dgm:presLayoutVars>
      </dgm:prSet>
      <dgm:spPr/>
      <dgm:t>
        <a:bodyPr/>
        <a:lstStyle/>
        <a:p>
          <a:endParaRPr lang="en-US"/>
        </a:p>
      </dgm:t>
    </dgm:pt>
    <dgm:pt modelId="{9E650F4B-78E2-46DC-B85A-5D145CA378D9}" type="pres">
      <dgm:prSet presAssocID="{7B716426-B3F4-483A-BBE8-AC939A3BB263}" presName="linNode" presStyleCnt="0"/>
      <dgm:spPr/>
    </dgm:pt>
    <dgm:pt modelId="{25403F2E-2BCC-43C2-987D-7856DEA30C27}" type="pres">
      <dgm:prSet presAssocID="{7B716426-B3F4-483A-BBE8-AC939A3BB263}" presName="parentShp" presStyleLbl="node1" presStyleIdx="0" presStyleCnt="2">
        <dgm:presLayoutVars>
          <dgm:bulletEnabled val="1"/>
        </dgm:presLayoutVars>
      </dgm:prSet>
      <dgm:spPr/>
      <dgm:t>
        <a:bodyPr/>
        <a:lstStyle/>
        <a:p>
          <a:endParaRPr lang="en-US"/>
        </a:p>
      </dgm:t>
    </dgm:pt>
    <dgm:pt modelId="{8D896AEC-19F5-43A6-84A1-D9690594C72F}" type="pres">
      <dgm:prSet presAssocID="{7B716426-B3F4-483A-BBE8-AC939A3BB263}" presName="childShp" presStyleLbl="bgAccFollowNode1" presStyleIdx="0" presStyleCnt="2">
        <dgm:presLayoutVars>
          <dgm:bulletEnabled val="1"/>
        </dgm:presLayoutVars>
      </dgm:prSet>
      <dgm:spPr/>
      <dgm:t>
        <a:bodyPr/>
        <a:lstStyle/>
        <a:p>
          <a:endParaRPr lang="en-US"/>
        </a:p>
      </dgm:t>
    </dgm:pt>
    <dgm:pt modelId="{CCF38103-C75C-4690-91EF-A5118DE61A4C}" type="pres">
      <dgm:prSet presAssocID="{39262C0F-85B4-416C-8FCF-A7A6B70394FA}" presName="spacing" presStyleCnt="0"/>
      <dgm:spPr/>
    </dgm:pt>
    <dgm:pt modelId="{62B3D771-9F9B-419B-A5A1-9DD88BB5313B}" type="pres">
      <dgm:prSet presAssocID="{77F5DD16-A2B7-478F-80EC-CA4E1B9D4A85}" presName="linNode" presStyleCnt="0"/>
      <dgm:spPr/>
    </dgm:pt>
    <dgm:pt modelId="{93F5A837-EC6E-4726-812A-280C1A5A1EFF}" type="pres">
      <dgm:prSet presAssocID="{77F5DD16-A2B7-478F-80EC-CA4E1B9D4A85}" presName="parentShp" presStyleLbl="node1" presStyleIdx="1" presStyleCnt="2">
        <dgm:presLayoutVars>
          <dgm:bulletEnabled val="1"/>
        </dgm:presLayoutVars>
      </dgm:prSet>
      <dgm:spPr/>
      <dgm:t>
        <a:bodyPr/>
        <a:lstStyle/>
        <a:p>
          <a:endParaRPr lang="en-US"/>
        </a:p>
      </dgm:t>
    </dgm:pt>
    <dgm:pt modelId="{96285B77-487F-4E05-A5C9-F05C8BB3FF1D}" type="pres">
      <dgm:prSet presAssocID="{77F5DD16-A2B7-478F-80EC-CA4E1B9D4A85}" presName="childShp" presStyleLbl="bgAccFollowNode1" presStyleIdx="1" presStyleCnt="2">
        <dgm:presLayoutVars>
          <dgm:bulletEnabled val="1"/>
        </dgm:presLayoutVars>
      </dgm:prSet>
      <dgm:spPr/>
      <dgm:t>
        <a:bodyPr/>
        <a:lstStyle/>
        <a:p>
          <a:endParaRPr lang="en-US"/>
        </a:p>
      </dgm:t>
    </dgm:pt>
  </dgm:ptLst>
  <dgm:cxnLst>
    <dgm:cxn modelId="{67D3566D-7249-4840-94A5-541360A6476A}" srcId="{7B716426-B3F4-483A-BBE8-AC939A3BB263}" destId="{F831D2B4-C909-4231-BC27-0F83EFA9737C}" srcOrd="0" destOrd="0" parTransId="{91AEF820-D1CA-4945-B816-16B8F3B2AA1F}" sibTransId="{D14B2397-C6C2-4B77-B1BA-C1F10AD48D84}"/>
    <dgm:cxn modelId="{3609A529-58B8-4FA9-A38F-DB6E6D87D5CD}" type="presOf" srcId="{F831D2B4-C909-4231-BC27-0F83EFA9737C}" destId="{8D896AEC-19F5-43A6-84A1-D9690594C72F}" srcOrd="0" destOrd="0" presId="urn:microsoft.com/office/officeart/2005/8/layout/vList6"/>
    <dgm:cxn modelId="{B8BE9F02-8974-4291-821F-3A8818FB7CA0}" type="presOf" srcId="{BD864F35-DD8A-4066-A094-8DE8750E2FEE}" destId="{96285B77-487F-4E05-A5C9-F05C8BB3FF1D}" srcOrd="0" destOrd="0" presId="urn:microsoft.com/office/officeart/2005/8/layout/vList6"/>
    <dgm:cxn modelId="{51B54A50-FDFB-48B7-99DE-23016342E6D7}" srcId="{3FE4AC12-F07A-4A30-A2DC-263055B94357}" destId="{77F5DD16-A2B7-478F-80EC-CA4E1B9D4A85}" srcOrd="1" destOrd="0" parTransId="{D029B19C-ED09-4BDF-BFB8-B8C664419381}" sibTransId="{9E42EF21-099F-47C0-9221-656962C4E6E3}"/>
    <dgm:cxn modelId="{76BA8079-CE31-4252-9B6B-265C13FC5087}" srcId="{77F5DD16-A2B7-478F-80EC-CA4E1B9D4A85}" destId="{BD864F35-DD8A-4066-A094-8DE8750E2FEE}" srcOrd="0" destOrd="0" parTransId="{34620167-CAD8-423A-BC04-7746EF04D9A0}" sibTransId="{02A8BACA-9454-4936-8D82-7116D0539C27}"/>
    <dgm:cxn modelId="{4E0E28BB-D661-4EE4-8F23-2183A09B7C72}" type="presOf" srcId="{7B716426-B3F4-483A-BBE8-AC939A3BB263}" destId="{25403F2E-2BCC-43C2-987D-7856DEA30C27}" srcOrd="0" destOrd="0" presId="urn:microsoft.com/office/officeart/2005/8/layout/vList6"/>
    <dgm:cxn modelId="{62495FDD-4D91-4EFD-86F9-82287D2CBD2A}" type="presOf" srcId="{3FE4AC12-F07A-4A30-A2DC-263055B94357}" destId="{00C6A5F0-7E94-492C-A824-EE1FC2965F1D}" srcOrd="0" destOrd="0" presId="urn:microsoft.com/office/officeart/2005/8/layout/vList6"/>
    <dgm:cxn modelId="{A90A6702-E576-4473-91A9-AED88C2A9F96}" srcId="{3FE4AC12-F07A-4A30-A2DC-263055B94357}" destId="{7B716426-B3F4-483A-BBE8-AC939A3BB263}" srcOrd="0" destOrd="0" parTransId="{67960465-936A-4D8E-940C-A7D796ACE5F3}" sibTransId="{39262C0F-85B4-416C-8FCF-A7A6B70394FA}"/>
    <dgm:cxn modelId="{EB293E6D-CFE7-4F49-B9BF-2E9345BA72E1}" type="presOf" srcId="{77F5DD16-A2B7-478F-80EC-CA4E1B9D4A85}" destId="{93F5A837-EC6E-4726-812A-280C1A5A1EFF}" srcOrd="0" destOrd="0" presId="urn:microsoft.com/office/officeart/2005/8/layout/vList6"/>
    <dgm:cxn modelId="{76F4158C-75F1-4FB9-8D54-018B6AD5C020}" type="presParOf" srcId="{00C6A5F0-7E94-492C-A824-EE1FC2965F1D}" destId="{9E650F4B-78E2-46DC-B85A-5D145CA378D9}" srcOrd="0" destOrd="0" presId="urn:microsoft.com/office/officeart/2005/8/layout/vList6"/>
    <dgm:cxn modelId="{B8B7543D-7C3F-4726-BFF1-AF274FD4BA2A}" type="presParOf" srcId="{9E650F4B-78E2-46DC-B85A-5D145CA378D9}" destId="{25403F2E-2BCC-43C2-987D-7856DEA30C27}" srcOrd="0" destOrd="0" presId="urn:microsoft.com/office/officeart/2005/8/layout/vList6"/>
    <dgm:cxn modelId="{E80F1502-58C7-4479-9B7C-E640E945336F}" type="presParOf" srcId="{9E650F4B-78E2-46DC-B85A-5D145CA378D9}" destId="{8D896AEC-19F5-43A6-84A1-D9690594C72F}" srcOrd="1" destOrd="0" presId="urn:microsoft.com/office/officeart/2005/8/layout/vList6"/>
    <dgm:cxn modelId="{0D4E9299-6FEC-4589-9BD5-21AF7E66C75B}" type="presParOf" srcId="{00C6A5F0-7E94-492C-A824-EE1FC2965F1D}" destId="{CCF38103-C75C-4690-91EF-A5118DE61A4C}" srcOrd="1" destOrd="0" presId="urn:microsoft.com/office/officeart/2005/8/layout/vList6"/>
    <dgm:cxn modelId="{75D27691-AE57-4CF4-BFDC-061251461FCA}" type="presParOf" srcId="{00C6A5F0-7E94-492C-A824-EE1FC2965F1D}" destId="{62B3D771-9F9B-419B-A5A1-9DD88BB5313B}" srcOrd="2" destOrd="0" presId="urn:microsoft.com/office/officeart/2005/8/layout/vList6"/>
    <dgm:cxn modelId="{F588CA57-7708-4E97-AB09-967D39F3937E}" type="presParOf" srcId="{62B3D771-9F9B-419B-A5A1-9DD88BB5313B}" destId="{93F5A837-EC6E-4726-812A-280C1A5A1EFF}" srcOrd="0" destOrd="0" presId="urn:microsoft.com/office/officeart/2005/8/layout/vList6"/>
    <dgm:cxn modelId="{A8F8CC5F-B93F-4C78-A255-26566DAADEAA}" type="presParOf" srcId="{62B3D771-9F9B-419B-A5A1-9DD88BB5313B}" destId="{96285B77-487F-4E05-A5C9-F05C8BB3FF1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C51FB5-9258-40CF-AADB-C918D0EBC284}" type="doc">
      <dgm:prSet loTypeId="urn:microsoft.com/office/officeart/2005/8/layout/arrow4" loCatId="process" qsTypeId="urn:microsoft.com/office/officeart/2005/8/quickstyle/simple1" qsCatId="simple" csTypeId="urn:microsoft.com/office/officeart/2005/8/colors/accent0_3" csCatId="mainScheme" phldr="1"/>
      <dgm:spPr/>
      <dgm:t>
        <a:bodyPr/>
        <a:lstStyle/>
        <a:p>
          <a:endParaRPr lang="en-US"/>
        </a:p>
      </dgm:t>
    </dgm:pt>
    <dgm:pt modelId="{D2E2B028-6577-4043-9EB5-0EE54339FC53}">
      <dgm:prSet phldrT="[Text]" custT="1"/>
      <dgm:spPr/>
      <dgm:t>
        <a:bodyPr/>
        <a:lstStyle/>
        <a:p>
          <a:r>
            <a:rPr lang="en-US" altLang="en-US" sz="1800" b="0" dirty="0" smtClean="0"/>
            <a:t>Apriori: A Candidate Generation-and-Test Approach</a:t>
          </a:r>
          <a:endParaRPr lang="en-US" sz="1800" b="0" dirty="0"/>
        </a:p>
      </dgm:t>
    </dgm:pt>
    <dgm:pt modelId="{91C6C727-D5D9-4435-8D41-E40098BE9BFC}" type="parTrans" cxnId="{B276D167-CB4B-4406-8B0F-02DF5346B8D0}">
      <dgm:prSet/>
      <dgm:spPr/>
      <dgm:t>
        <a:bodyPr/>
        <a:lstStyle/>
        <a:p>
          <a:endParaRPr lang="en-US"/>
        </a:p>
      </dgm:t>
    </dgm:pt>
    <dgm:pt modelId="{F236866F-3FA2-4DA5-ADA4-012559142B4D}" type="sibTrans" cxnId="{B276D167-CB4B-4406-8B0F-02DF5346B8D0}">
      <dgm:prSet/>
      <dgm:spPr/>
      <dgm:t>
        <a:bodyPr/>
        <a:lstStyle/>
        <a:p>
          <a:endParaRPr lang="en-US"/>
        </a:p>
      </dgm:t>
    </dgm:pt>
    <dgm:pt modelId="{8F617F3A-EBC8-40D6-9160-7E1B4C7D72C8}">
      <dgm:prSet custT="1"/>
      <dgm:spPr/>
      <dgm:t>
        <a:bodyPr/>
        <a:lstStyle/>
        <a:p>
          <a:r>
            <a:rPr lang="en-US" altLang="en-US" sz="1800" b="0" dirty="0" err="1" smtClean="0"/>
            <a:t>FPGrowth</a:t>
          </a:r>
          <a:r>
            <a:rPr lang="en-US" altLang="en-US" sz="1800" b="0" dirty="0" smtClean="0"/>
            <a:t>:  A Frequent Pattern-Growth Approach</a:t>
          </a:r>
        </a:p>
      </dgm:t>
    </dgm:pt>
    <dgm:pt modelId="{5F465491-2E3C-4C1B-B7C5-02FD0D40D02E}" type="parTrans" cxnId="{AA35B4ED-7870-4C74-8168-9176179EF7DE}">
      <dgm:prSet/>
      <dgm:spPr/>
      <dgm:t>
        <a:bodyPr/>
        <a:lstStyle/>
        <a:p>
          <a:endParaRPr lang="en-US"/>
        </a:p>
      </dgm:t>
    </dgm:pt>
    <dgm:pt modelId="{895B3F6C-9396-40F1-A902-DCF31AE09236}" type="sibTrans" cxnId="{AA35B4ED-7870-4C74-8168-9176179EF7DE}">
      <dgm:prSet/>
      <dgm:spPr/>
      <dgm:t>
        <a:bodyPr/>
        <a:lstStyle/>
        <a:p>
          <a:endParaRPr lang="en-US"/>
        </a:p>
      </dgm:t>
    </dgm:pt>
    <dgm:pt modelId="{8BEF96B4-64B9-47F3-92DD-73C1C794AED9}" type="pres">
      <dgm:prSet presAssocID="{77C51FB5-9258-40CF-AADB-C918D0EBC284}" presName="compositeShape" presStyleCnt="0">
        <dgm:presLayoutVars>
          <dgm:chMax val="2"/>
          <dgm:dir/>
          <dgm:resizeHandles val="exact"/>
        </dgm:presLayoutVars>
      </dgm:prSet>
      <dgm:spPr/>
      <dgm:t>
        <a:bodyPr/>
        <a:lstStyle/>
        <a:p>
          <a:endParaRPr lang="en-US"/>
        </a:p>
      </dgm:t>
    </dgm:pt>
    <dgm:pt modelId="{1D748B43-D639-4677-A140-326CA3B95F96}" type="pres">
      <dgm:prSet presAssocID="{D2E2B028-6577-4043-9EB5-0EE54339FC53}" presName="upArrow" presStyleLbl="node1" presStyleIdx="0" presStyleCnt="2"/>
      <dgm:spPr/>
    </dgm:pt>
    <dgm:pt modelId="{64422EEA-7DE1-4B53-A4CF-81915FADADB5}" type="pres">
      <dgm:prSet presAssocID="{D2E2B028-6577-4043-9EB5-0EE54339FC53}" presName="upArrowText" presStyleLbl="revTx" presStyleIdx="0" presStyleCnt="2">
        <dgm:presLayoutVars>
          <dgm:chMax val="0"/>
          <dgm:bulletEnabled val="1"/>
        </dgm:presLayoutVars>
      </dgm:prSet>
      <dgm:spPr/>
      <dgm:t>
        <a:bodyPr/>
        <a:lstStyle/>
        <a:p>
          <a:endParaRPr lang="en-US"/>
        </a:p>
      </dgm:t>
    </dgm:pt>
    <dgm:pt modelId="{0DC0202F-8FCD-4E65-B579-E7794510E56E}" type="pres">
      <dgm:prSet presAssocID="{8F617F3A-EBC8-40D6-9160-7E1B4C7D72C8}" presName="downArrow" presStyleLbl="node1" presStyleIdx="1" presStyleCnt="2"/>
      <dgm:spPr/>
    </dgm:pt>
    <dgm:pt modelId="{A9B2A619-B995-46F4-8424-FC38E4AAE9A7}" type="pres">
      <dgm:prSet presAssocID="{8F617F3A-EBC8-40D6-9160-7E1B4C7D72C8}" presName="downArrowText" presStyleLbl="revTx" presStyleIdx="1" presStyleCnt="2">
        <dgm:presLayoutVars>
          <dgm:chMax val="0"/>
          <dgm:bulletEnabled val="1"/>
        </dgm:presLayoutVars>
      </dgm:prSet>
      <dgm:spPr/>
      <dgm:t>
        <a:bodyPr/>
        <a:lstStyle/>
        <a:p>
          <a:endParaRPr lang="en-US"/>
        </a:p>
      </dgm:t>
    </dgm:pt>
  </dgm:ptLst>
  <dgm:cxnLst>
    <dgm:cxn modelId="{AA35B4ED-7870-4C74-8168-9176179EF7DE}" srcId="{77C51FB5-9258-40CF-AADB-C918D0EBC284}" destId="{8F617F3A-EBC8-40D6-9160-7E1B4C7D72C8}" srcOrd="1" destOrd="0" parTransId="{5F465491-2E3C-4C1B-B7C5-02FD0D40D02E}" sibTransId="{895B3F6C-9396-40F1-A902-DCF31AE09236}"/>
    <dgm:cxn modelId="{B276D167-CB4B-4406-8B0F-02DF5346B8D0}" srcId="{77C51FB5-9258-40CF-AADB-C918D0EBC284}" destId="{D2E2B028-6577-4043-9EB5-0EE54339FC53}" srcOrd="0" destOrd="0" parTransId="{91C6C727-D5D9-4435-8D41-E40098BE9BFC}" sibTransId="{F236866F-3FA2-4DA5-ADA4-012559142B4D}"/>
    <dgm:cxn modelId="{0EA9CC11-4444-436F-BAC0-83704424FF24}" type="presOf" srcId="{77C51FB5-9258-40CF-AADB-C918D0EBC284}" destId="{8BEF96B4-64B9-47F3-92DD-73C1C794AED9}" srcOrd="0" destOrd="0" presId="urn:microsoft.com/office/officeart/2005/8/layout/arrow4"/>
    <dgm:cxn modelId="{A93971A5-CB65-43C4-9B81-184E5F86CAF0}" type="presOf" srcId="{8F617F3A-EBC8-40D6-9160-7E1B4C7D72C8}" destId="{A9B2A619-B995-46F4-8424-FC38E4AAE9A7}" srcOrd="0" destOrd="0" presId="urn:microsoft.com/office/officeart/2005/8/layout/arrow4"/>
    <dgm:cxn modelId="{4D7AFA07-C0B5-43EC-B9D5-AA7978E3F8B1}" type="presOf" srcId="{D2E2B028-6577-4043-9EB5-0EE54339FC53}" destId="{64422EEA-7DE1-4B53-A4CF-81915FADADB5}" srcOrd="0" destOrd="0" presId="urn:microsoft.com/office/officeart/2005/8/layout/arrow4"/>
    <dgm:cxn modelId="{CEBE9AB6-CE00-447A-A08E-252D4BFC04D7}" type="presParOf" srcId="{8BEF96B4-64B9-47F3-92DD-73C1C794AED9}" destId="{1D748B43-D639-4677-A140-326CA3B95F96}" srcOrd="0" destOrd="0" presId="urn:microsoft.com/office/officeart/2005/8/layout/arrow4"/>
    <dgm:cxn modelId="{E699BE20-1F9C-43E0-B483-7138692A7270}" type="presParOf" srcId="{8BEF96B4-64B9-47F3-92DD-73C1C794AED9}" destId="{64422EEA-7DE1-4B53-A4CF-81915FADADB5}" srcOrd="1" destOrd="0" presId="urn:microsoft.com/office/officeart/2005/8/layout/arrow4"/>
    <dgm:cxn modelId="{31CA8D35-390C-4A54-B949-07488DAA804B}" type="presParOf" srcId="{8BEF96B4-64B9-47F3-92DD-73C1C794AED9}" destId="{0DC0202F-8FCD-4E65-B579-E7794510E56E}" srcOrd="2" destOrd="0" presId="urn:microsoft.com/office/officeart/2005/8/layout/arrow4"/>
    <dgm:cxn modelId="{B684FDFD-543A-4421-87A3-222417112703}" type="presParOf" srcId="{8BEF96B4-64B9-47F3-92DD-73C1C794AED9}" destId="{A9B2A619-B995-46F4-8424-FC38E4AAE9A7}"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C51FB5-9258-40CF-AADB-C918D0EBC284}" type="doc">
      <dgm:prSet loTypeId="urn:microsoft.com/office/officeart/2005/8/layout/arrow4" loCatId="process" qsTypeId="urn:microsoft.com/office/officeart/2005/8/quickstyle/simple1" qsCatId="simple" csTypeId="urn:microsoft.com/office/officeart/2005/8/colors/accent0_3" csCatId="mainScheme" phldr="1"/>
      <dgm:spPr/>
      <dgm:t>
        <a:bodyPr/>
        <a:lstStyle/>
        <a:p>
          <a:endParaRPr lang="en-US"/>
        </a:p>
      </dgm:t>
    </dgm:pt>
    <dgm:pt modelId="{D2E2B028-6577-4043-9EB5-0EE54339FC53}">
      <dgm:prSet phldrT="[Text]" custT="1"/>
      <dgm:spPr/>
      <dgm:t>
        <a:bodyPr/>
        <a:lstStyle/>
        <a:p>
          <a:r>
            <a:rPr lang="en-US" altLang="en-US" sz="1800" b="0" dirty="0" smtClean="0"/>
            <a:t>Apriori: A Candidate Generation-and-Test Approach</a:t>
          </a:r>
          <a:endParaRPr lang="en-US" sz="1800" b="0" dirty="0"/>
        </a:p>
      </dgm:t>
    </dgm:pt>
    <dgm:pt modelId="{91C6C727-D5D9-4435-8D41-E40098BE9BFC}" type="parTrans" cxnId="{B276D167-CB4B-4406-8B0F-02DF5346B8D0}">
      <dgm:prSet/>
      <dgm:spPr/>
      <dgm:t>
        <a:bodyPr/>
        <a:lstStyle/>
        <a:p>
          <a:endParaRPr lang="en-US"/>
        </a:p>
      </dgm:t>
    </dgm:pt>
    <dgm:pt modelId="{F236866F-3FA2-4DA5-ADA4-012559142B4D}" type="sibTrans" cxnId="{B276D167-CB4B-4406-8B0F-02DF5346B8D0}">
      <dgm:prSet/>
      <dgm:spPr/>
      <dgm:t>
        <a:bodyPr/>
        <a:lstStyle/>
        <a:p>
          <a:endParaRPr lang="en-US"/>
        </a:p>
      </dgm:t>
    </dgm:pt>
    <dgm:pt modelId="{8F617F3A-EBC8-40D6-9160-7E1B4C7D72C8}">
      <dgm:prSet custT="1"/>
      <dgm:spPr/>
      <dgm:t>
        <a:bodyPr/>
        <a:lstStyle/>
        <a:p>
          <a:r>
            <a:rPr lang="en-US" altLang="en-US" sz="1800" b="0" dirty="0" err="1" smtClean="0"/>
            <a:t>FPGrowth</a:t>
          </a:r>
          <a:r>
            <a:rPr lang="en-US" altLang="en-US" sz="1800" b="0" dirty="0" smtClean="0"/>
            <a:t>:  A Frequent Pattern-Growth Approach</a:t>
          </a:r>
        </a:p>
      </dgm:t>
    </dgm:pt>
    <dgm:pt modelId="{5F465491-2E3C-4C1B-B7C5-02FD0D40D02E}" type="parTrans" cxnId="{AA35B4ED-7870-4C74-8168-9176179EF7DE}">
      <dgm:prSet/>
      <dgm:spPr/>
      <dgm:t>
        <a:bodyPr/>
        <a:lstStyle/>
        <a:p>
          <a:endParaRPr lang="en-US"/>
        </a:p>
      </dgm:t>
    </dgm:pt>
    <dgm:pt modelId="{895B3F6C-9396-40F1-A902-DCF31AE09236}" type="sibTrans" cxnId="{AA35B4ED-7870-4C74-8168-9176179EF7DE}">
      <dgm:prSet/>
      <dgm:spPr/>
      <dgm:t>
        <a:bodyPr/>
        <a:lstStyle/>
        <a:p>
          <a:endParaRPr lang="en-US"/>
        </a:p>
      </dgm:t>
    </dgm:pt>
    <dgm:pt modelId="{8BEF96B4-64B9-47F3-92DD-73C1C794AED9}" type="pres">
      <dgm:prSet presAssocID="{77C51FB5-9258-40CF-AADB-C918D0EBC284}" presName="compositeShape" presStyleCnt="0">
        <dgm:presLayoutVars>
          <dgm:chMax val="2"/>
          <dgm:dir/>
          <dgm:resizeHandles val="exact"/>
        </dgm:presLayoutVars>
      </dgm:prSet>
      <dgm:spPr/>
      <dgm:t>
        <a:bodyPr/>
        <a:lstStyle/>
        <a:p>
          <a:endParaRPr lang="en-US"/>
        </a:p>
      </dgm:t>
    </dgm:pt>
    <dgm:pt modelId="{1D748B43-D639-4677-A140-326CA3B95F96}" type="pres">
      <dgm:prSet presAssocID="{D2E2B028-6577-4043-9EB5-0EE54339FC53}" presName="upArrow" presStyleLbl="node1" presStyleIdx="0" presStyleCnt="2"/>
      <dgm:spPr/>
    </dgm:pt>
    <dgm:pt modelId="{64422EEA-7DE1-4B53-A4CF-81915FADADB5}" type="pres">
      <dgm:prSet presAssocID="{D2E2B028-6577-4043-9EB5-0EE54339FC53}" presName="upArrowText" presStyleLbl="revTx" presStyleIdx="0" presStyleCnt="2">
        <dgm:presLayoutVars>
          <dgm:chMax val="0"/>
          <dgm:bulletEnabled val="1"/>
        </dgm:presLayoutVars>
      </dgm:prSet>
      <dgm:spPr/>
      <dgm:t>
        <a:bodyPr/>
        <a:lstStyle/>
        <a:p>
          <a:endParaRPr lang="en-US"/>
        </a:p>
      </dgm:t>
    </dgm:pt>
    <dgm:pt modelId="{0DC0202F-8FCD-4E65-B579-E7794510E56E}" type="pres">
      <dgm:prSet presAssocID="{8F617F3A-EBC8-40D6-9160-7E1B4C7D72C8}" presName="downArrow" presStyleLbl="node1" presStyleIdx="1" presStyleCnt="2"/>
      <dgm:spPr/>
    </dgm:pt>
    <dgm:pt modelId="{A9B2A619-B995-46F4-8424-FC38E4AAE9A7}" type="pres">
      <dgm:prSet presAssocID="{8F617F3A-EBC8-40D6-9160-7E1B4C7D72C8}" presName="downArrowText" presStyleLbl="revTx" presStyleIdx="1" presStyleCnt="2">
        <dgm:presLayoutVars>
          <dgm:chMax val="0"/>
          <dgm:bulletEnabled val="1"/>
        </dgm:presLayoutVars>
      </dgm:prSet>
      <dgm:spPr/>
      <dgm:t>
        <a:bodyPr/>
        <a:lstStyle/>
        <a:p>
          <a:endParaRPr lang="en-US"/>
        </a:p>
      </dgm:t>
    </dgm:pt>
  </dgm:ptLst>
  <dgm:cxnLst>
    <dgm:cxn modelId="{AA35B4ED-7870-4C74-8168-9176179EF7DE}" srcId="{77C51FB5-9258-40CF-AADB-C918D0EBC284}" destId="{8F617F3A-EBC8-40D6-9160-7E1B4C7D72C8}" srcOrd="1" destOrd="0" parTransId="{5F465491-2E3C-4C1B-B7C5-02FD0D40D02E}" sibTransId="{895B3F6C-9396-40F1-A902-DCF31AE09236}"/>
    <dgm:cxn modelId="{47DD89C2-1C32-49F9-95A2-B14865137E22}" type="presOf" srcId="{8F617F3A-EBC8-40D6-9160-7E1B4C7D72C8}" destId="{A9B2A619-B995-46F4-8424-FC38E4AAE9A7}" srcOrd="0" destOrd="0" presId="urn:microsoft.com/office/officeart/2005/8/layout/arrow4"/>
    <dgm:cxn modelId="{B276D167-CB4B-4406-8B0F-02DF5346B8D0}" srcId="{77C51FB5-9258-40CF-AADB-C918D0EBC284}" destId="{D2E2B028-6577-4043-9EB5-0EE54339FC53}" srcOrd="0" destOrd="0" parTransId="{91C6C727-D5D9-4435-8D41-E40098BE9BFC}" sibTransId="{F236866F-3FA2-4DA5-ADA4-012559142B4D}"/>
    <dgm:cxn modelId="{D83962E8-1917-4E42-8948-86092C5183BB}" type="presOf" srcId="{77C51FB5-9258-40CF-AADB-C918D0EBC284}" destId="{8BEF96B4-64B9-47F3-92DD-73C1C794AED9}" srcOrd="0" destOrd="0" presId="urn:microsoft.com/office/officeart/2005/8/layout/arrow4"/>
    <dgm:cxn modelId="{0E940224-1643-4EF1-A3BD-929F94372CC6}" type="presOf" srcId="{D2E2B028-6577-4043-9EB5-0EE54339FC53}" destId="{64422EEA-7DE1-4B53-A4CF-81915FADADB5}" srcOrd="0" destOrd="0" presId="urn:microsoft.com/office/officeart/2005/8/layout/arrow4"/>
    <dgm:cxn modelId="{8D3B83EC-C83A-4F3E-9CCD-3571089D67A2}" type="presParOf" srcId="{8BEF96B4-64B9-47F3-92DD-73C1C794AED9}" destId="{1D748B43-D639-4677-A140-326CA3B95F96}" srcOrd="0" destOrd="0" presId="urn:microsoft.com/office/officeart/2005/8/layout/arrow4"/>
    <dgm:cxn modelId="{D05FD6ED-2E2F-4D47-9F08-044CBC6AD627}" type="presParOf" srcId="{8BEF96B4-64B9-47F3-92DD-73C1C794AED9}" destId="{64422EEA-7DE1-4B53-A4CF-81915FADADB5}" srcOrd="1" destOrd="0" presId="urn:microsoft.com/office/officeart/2005/8/layout/arrow4"/>
    <dgm:cxn modelId="{D1DDF6C8-E98C-4647-9FCB-DE7716239209}" type="presParOf" srcId="{8BEF96B4-64B9-47F3-92DD-73C1C794AED9}" destId="{0DC0202F-8FCD-4E65-B579-E7794510E56E}" srcOrd="2" destOrd="0" presId="urn:microsoft.com/office/officeart/2005/8/layout/arrow4"/>
    <dgm:cxn modelId="{500332CA-5B54-4936-B75D-BC108E84C1F8}" type="presParOf" srcId="{8BEF96B4-64B9-47F3-92DD-73C1C794AED9}" destId="{A9B2A619-B995-46F4-8424-FC38E4AAE9A7}"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E24E63-A8ED-4A51-B628-6629815C64E0}" type="doc">
      <dgm:prSet loTypeId="urn:microsoft.com/office/officeart/2005/8/layout/radial4" loCatId="relationship" qsTypeId="urn:microsoft.com/office/officeart/2005/8/quickstyle/simple2" qsCatId="simple" csTypeId="urn:microsoft.com/office/officeart/2005/8/colors/colorful1" csCatId="colorful" phldr="1"/>
      <dgm:spPr/>
    </dgm:pt>
    <dgm:pt modelId="{5805C8A6-438F-415F-A4E8-F385AE505BAF}">
      <dgm:prSet phldrT="[Text]"/>
      <dgm:spPr/>
      <dgm:t>
        <a:bodyPr/>
        <a:lstStyle/>
        <a:p>
          <a:r>
            <a:rPr lang="en-US" dirty="0" smtClean="0">
              <a:solidFill>
                <a:schemeClr val="bg1"/>
              </a:solidFill>
            </a:rPr>
            <a:t>Distance measurements:</a:t>
          </a:r>
          <a:endParaRPr lang="en-US" dirty="0">
            <a:solidFill>
              <a:schemeClr val="bg1"/>
            </a:solidFill>
          </a:endParaRPr>
        </a:p>
      </dgm:t>
    </dgm:pt>
    <dgm:pt modelId="{91C062A7-B3C6-4625-B919-31E2B00F873B}" type="parTrans" cxnId="{A308C03E-3F7C-46CE-9315-0A6CBF6BAD5F}">
      <dgm:prSet/>
      <dgm:spPr/>
      <dgm:t>
        <a:bodyPr/>
        <a:lstStyle/>
        <a:p>
          <a:endParaRPr lang="en-US"/>
        </a:p>
      </dgm:t>
    </dgm:pt>
    <dgm:pt modelId="{D020D6E1-3D26-45CD-AEA1-F4098E061F46}" type="sibTrans" cxnId="{A308C03E-3F7C-46CE-9315-0A6CBF6BAD5F}">
      <dgm:prSet/>
      <dgm:spPr/>
      <dgm:t>
        <a:bodyPr/>
        <a:lstStyle/>
        <a:p>
          <a:endParaRPr lang="en-US"/>
        </a:p>
      </dgm:t>
    </dgm:pt>
    <dgm:pt modelId="{25694144-DE4A-4288-BB25-C0C45B868610}">
      <dgm:prSet/>
      <dgm:spPr/>
      <dgm:t>
        <a:bodyPr/>
        <a:lstStyle/>
        <a:p>
          <a:r>
            <a:rPr lang="en-US" dirty="0" smtClean="0">
              <a:solidFill>
                <a:schemeClr val="bg1"/>
              </a:solidFill>
            </a:rPr>
            <a:t>Euclidian distance</a:t>
          </a:r>
        </a:p>
      </dgm:t>
    </dgm:pt>
    <dgm:pt modelId="{74E7F6DD-FEE4-4AD7-8A14-99898DE73705}" type="parTrans" cxnId="{D6C0D1AA-9FFF-452A-9161-3CEF8E60A0CB}">
      <dgm:prSet/>
      <dgm:spPr/>
      <dgm:t>
        <a:bodyPr/>
        <a:lstStyle/>
        <a:p>
          <a:endParaRPr lang="en-US"/>
        </a:p>
      </dgm:t>
    </dgm:pt>
    <dgm:pt modelId="{991D0949-D5A2-4B35-A456-92E52FF7C75B}" type="sibTrans" cxnId="{D6C0D1AA-9FFF-452A-9161-3CEF8E60A0CB}">
      <dgm:prSet/>
      <dgm:spPr/>
      <dgm:t>
        <a:bodyPr/>
        <a:lstStyle/>
        <a:p>
          <a:endParaRPr lang="en-US"/>
        </a:p>
      </dgm:t>
    </dgm:pt>
    <dgm:pt modelId="{3AFCA476-25BF-4D53-806F-F391A003DD62}">
      <dgm:prSet/>
      <dgm:spPr/>
      <dgm:t>
        <a:bodyPr/>
        <a:lstStyle/>
        <a:p>
          <a:r>
            <a:rPr lang="en-US" dirty="0" smtClean="0">
              <a:solidFill>
                <a:schemeClr val="bg1"/>
              </a:solidFill>
            </a:rPr>
            <a:t>Manhattan distance</a:t>
          </a:r>
        </a:p>
      </dgm:t>
    </dgm:pt>
    <dgm:pt modelId="{9753C6F0-8637-4D55-8774-73559DE9B2F5}" type="parTrans" cxnId="{A5042E2E-AB34-4748-B0E7-1A0C6E6EC534}">
      <dgm:prSet/>
      <dgm:spPr/>
      <dgm:t>
        <a:bodyPr/>
        <a:lstStyle/>
        <a:p>
          <a:endParaRPr lang="en-US"/>
        </a:p>
      </dgm:t>
    </dgm:pt>
    <dgm:pt modelId="{8AEB2411-E392-42DD-A5CB-129C9BCDBEE7}" type="sibTrans" cxnId="{A5042E2E-AB34-4748-B0E7-1A0C6E6EC534}">
      <dgm:prSet/>
      <dgm:spPr/>
      <dgm:t>
        <a:bodyPr/>
        <a:lstStyle/>
        <a:p>
          <a:endParaRPr lang="en-US"/>
        </a:p>
      </dgm:t>
    </dgm:pt>
    <dgm:pt modelId="{B80A273B-0393-4CA6-B05D-2716029D6478}">
      <dgm:prSet/>
      <dgm:spPr/>
      <dgm:t>
        <a:bodyPr/>
        <a:lstStyle/>
        <a:p>
          <a:r>
            <a:rPr lang="en-US" dirty="0" smtClean="0">
              <a:solidFill>
                <a:schemeClr val="tx1"/>
              </a:solidFill>
            </a:rPr>
            <a:t>Measurements of Independence:</a:t>
          </a:r>
        </a:p>
      </dgm:t>
    </dgm:pt>
    <dgm:pt modelId="{77B02588-0D05-4F1D-BC89-0CD106918215}" type="parTrans" cxnId="{3557C222-1836-4DF4-ACAE-9B0F07B309BD}">
      <dgm:prSet/>
      <dgm:spPr/>
      <dgm:t>
        <a:bodyPr/>
        <a:lstStyle/>
        <a:p>
          <a:endParaRPr lang="en-US"/>
        </a:p>
      </dgm:t>
    </dgm:pt>
    <dgm:pt modelId="{0A5EB12A-8F6E-400C-AD9A-6F65BA6D6255}" type="sibTrans" cxnId="{3557C222-1836-4DF4-ACAE-9B0F07B309BD}">
      <dgm:prSet/>
      <dgm:spPr/>
      <dgm:t>
        <a:bodyPr/>
        <a:lstStyle/>
        <a:p>
          <a:endParaRPr lang="en-US"/>
        </a:p>
      </dgm:t>
    </dgm:pt>
    <dgm:pt modelId="{5A5CD3F9-7C56-402C-86B5-5EDDDEA636D7}">
      <dgm:prSet/>
      <dgm:spPr/>
      <dgm:t>
        <a:bodyPr/>
        <a:lstStyle/>
        <a:p>
          <a:r>
            <a:rPr lang="en-US" dirty="0" smtClean="0">
              <a:solidFill>
                <a:schemeClr val="tx1"/>
              </a:solidFill>
            </a:rPr>
            <a:t>Chi Square</a:t>
          </a:r>
        </a:p>
      </dgm:t>
    </dgm:pt>
    <dgm:pt modelId="{CE34DE7F-6CF5-43D0-88A6-8BBA2A29DC68}" type="parTrans" cxnId="{2F248C99-12FB-48AC-ACA0-2145BE9F4784}">
      <dgm:prSet/>
      <dgm:spPr/>
      <dgm:t>
        <a:bodyPr/>
        <a:lstStyle/>
        <a:p>
          <a:endParaRPr lang="en-US"/>
        </a:p>
      </dgm:t>
    </dgm:pt>
    <dgm:pt modelId="{16F4E978-83E9-42EA-811A-B270E2CCD556}" type="sibTrans" cxnId="{2F248C99-12FB-48AC-ACA0-2145BE9F4784}">
      <dgm:prSet/>
      <dgm:spPr/>
      <dgm:t>
        <a:bodyPr/>
        <a:lstStyle/>
        <a:p>
          <a:endParaRPr lang="en-US"/>
        </a:p>
      </dgm:t>
    </dgm:pt>
    <dgm:pt modelId="{C5BF3B3D-6EE1-451A-8064-4D0ECC72755C}">
      <dgm:prSet/>
      <dgm:spPr/>
      <dgm:t>
        <a:bodyPr/>
        <a:lstStyle/>
        <a:p>
          <a:r>
            <a:rPr lang="en-US" dirty="0" smtClean="0">
              <a:solidFill>
                <a:schemeClr val="tx1"/>
              </a:solidFill>
            </a:rPr>
            <a:t>Covariance</a:t>
          </a:r>
        </a:p>
      </dgm:t>
    </dgm:pt>
    <dgm:pt modelId="{50BBC407-DAE4-475E-8559-F4F1C87C39C1}" type="parTrans" cxnId="{094124E4-B8A0-4345-84A4-F666F7A84C8B}">
      <dgm:prSet/>
      <dgm:spPr/>
      <dgm:t>
        <a:bodyPr/>
        <a:lstStyle/>
        <a:p>
          <a:endParaRPr lang="en-US"/>
        </a:p>
      </dgm:t>
    </dgm:pt>
    <dgm:pt modelId="{78059008-6448-4FE3-B700-CAA3BB0A3B5B}" type="sibTrans" cxnId="{094124E4-B8A0-4345-84A4-F666F7A84C8B}">
      <dgm:prSet/>
      <dgm:spPr/>
      <dgm:t>
        <a:bodyPr/>
        <a:lstStyle/>
        <a:p>
          <a:endParaRPr lang="en-US"/>
        </a:p>
      </dgm:t>
    </dgm:pt>
    <dgm:pt modelId="{7BBFEB8D-E3E3-4D9A-86E6-EFB4EDECBE98}">
      <dgm:prSet/>
      <dgm:spPr/>
      <dgm:t>
        <a:bodyPr/>
        <a:lstStyle/>
        <a:p>
          <a:r>
            <a:rPr lang="en-US" dirty="0" smtClean="0">
              <a:solidFill>
                <a:schemeClr val="tx1"/>
              </a:solidFill>
            </a:rPr>
            <a:t>Correlation</a:t>
          </a:r>
        </a:p>
      </dgm:t>
    </dgm:pt>
    <dgm:pt modelId="{0AC284F0-4E51-401F-83DF-38F412A9C11A}" type="parTrans" cxnId="{671CF4A9-B58A-44F5-9DF0-DFF7E98D27EF}">
      <dgm:prSet/>
      <dgm:spPr/>
      <dgm:t>
        <a:bodyPr/>
        <a:lstStyle/>
        <a:p>
          <a:endParaRPr lang="en-US"/>
        </a:p>
      </dgm:t>
    </dgm:pt>
    <dgm:pt modelId="{DDEF37BD-D9D0-4351-A8C4-9118CD6AA9C3}" type="sibTrans" cxnId="{671CF4A9-B58A-44F5-9DF0-DFF7E98D27EF}">
      <dgm:prSet/>
      <dgm:spPr/>
      <dgm:t>
        <a:bodyPr/>
        <a:lstStyle/>
        <a:p>
          <a:endParaRPr lang="en-US"/>
        </a:p>
      </dgm:t>
    </dgm:pt>
    <dgm:pt modelId="{2095B5BC-DBF1-4AB5-BAD0-213B3951C4A6}">
      <dgm:prSet/>
      <dgm:spPr/>
      <dgm:t>
        <a:bodyPr/>
        <a:lstStyle/>
        <a:p>
          <a:r>
            <a:rPr lang="en-US" dirty="0" smtClean="0"/>
            <a:t>Measurements of Comparison:</a:t>
          </a:r>
          <a:endParaRPr lang="en-US" dirty="0"/>
        </a:p>
      </dgm:t>
    </dgm:pt>
    <dgm:pt modelId="{72A18CEC-9013-445E-8DA7-44352BC8B006}" type="parTrans" cxnId="{8950855E-DCF3-4121-81F4-825D155B4880}">
      <dgm:prSet/>
      <dgm:spPr/>
      <dgm:t>
        <a:bodyPr/>
        <a:lstStyle/>
        <a:p>
          <a:endParaRPr lang="en-US"/>
        </a:p>
      </dgm:t>
    </dgm:pt>
    <dgm:pt modelId="{CD1475E7-F62D-4603-B4E5-47EC0FA46461}" type="sibTrans" cxnId="{8950855E-DCF3-4121-81F4-825D155B4880}">
      <dgm:prSet/>
      <dgm:spPr/>
      <dgm:t>
        <a:bodyPr/>
        <a:lstStyle/>
        <a:p>
          <a:endParaRPr lang="en-US"/>
        </a:p>
      </dgm:t>
    </dgm:pt>
    <dgm:pt modelId="{2C51AA39-CA88-4C3B-9D6E-58C7A5BF0F24}">
      <dgm:prSet/>
      <dgm:spPr/>
      <dgm:t>
        <a:bodyPr/>
        <a:lstStyle/>
        <a:p>
          <a:r>
            <a:rPr lang="en-US" dirty="0" smtClean="0"/>
            <a:t>Regression (single and multiple)</a:t>
          </a:r>
        </a:p>
      </dgm:t>
    </dgm:pt>
    <dgm:pt modelId="{F5702998-7BAE-4B98-AC93-C11C6B27A802}" type="parTrans" cxnId="{EC633A92-0C66-4F66-BE85-2C92618AB26C}">
      <dgm:prSet/>
      <dgm:spPr/>
      <dgm:t>
        <a:bodyPr/>
        <a:lstStyle/>
        <a:p>
          <a:endParaRPr lang="en-US"/>
        </a:p>
      </dgm:t>
    </dgm:pt>
    <dgm:pt modelId="{8A14654B-8A6B-4D26-BB84-ED88109E0433}" type="sibTrans" cxnId="{EC633A92-0C66-4F66-BE85-2C92618AB26C}">
      <dgm:prSet/>
      <dgm:spPr/>
      <dgm:t>
        <a:bodyPr/>
        <a:lstStyle/>
        <a:p>
          <a:endParaRPr lang="en-US"/>
        </a:p>
      </dgm:t>
    </dgm:pt>
    <dgm:pt modelId="{DCDACEDA-462D-4469-953B-31B39F959DC9}">
      <dgm:prSet/>
      <dgm:spPr/>
      <dgm:t>
        <a:bodyPr/>
        <a:lstStyle/>
        <a:p>
          <a:r>
            <a:rPr lang="en-US" dirty="0" smtClean="0"/>
            <a:t>ANOVA</a:t>
          </a:r>
          <a:endParaRPr lang="en-US" dirty="0"/>
        </a:p>
      </dgm:t>
    </dgm:pt>
    <dgm:pt modelId="{17E9AFD7-BAE4-4846-A409-11E533939150}" type="parTrans" cxnId="{5F9CF44B-9DAE-425F-B7C7-4C4CA1512095}">
      <dgm:prSet/>
      <dgm:spPr/>
      <dgm:t>
        <a:bodyPr/>
        <a:lstStyle/>
        <a:p>
          <a:endParaRPr lang="en-US"/>
        </a:p>
      </dgm:t>
    </dgm:pt>
    <dgm:pt modelId="{1186EB51-456E-49E5-8E5A-2CA27E0CAFE7}" type="sibTrans" cxnId="{5F9CF44B-9DAE-425F-B7C7-4C4CA1512095}">
      <dgm:prSet/>
      <dgm:spPr/>
      <dgm:t>
        <a:bodyPr/>
        <a:lstStyle/>
        <a:p>
          <a:endParaRPr lang="en-US"/>
        </a:p>
      </dgm:t>
    </dgm:pt>
    <dgm:pt modelId="{80749786-A339-4CD7-BB0B-4FBBAF874FF7}">
      <dgm:prSet phldrT="[Text]"/>
      <dgm:spPr/>
      <dgm:t>
        <a:bodyPr/>
        <a:lstStyle/>
        <a:p>
          <a:r>
            <a:rPr lang="en-US" dirty="0" smtClean="0"/>
            <a:t>Relationships</a:t>
          </a:r>
          <a:endParaRPr lang="en-US" dirty="0"/>
        </a:p>
      </dgm:t>
    </dgm:pt>
    <dgm:pt modelId="{84CAD07F-72A4-48BB-9D6A-FBCDACDD135A}" type="parTrans" cxnId="{F3908A34-3FDA-4759-A486-5FF10D80C655}">
      <dgm:prSet/>
      <dgm:spPr/>
      <dgm:t>
        <a:bodyPr/>
        <a:lstStyle/>
        <a:p>
          <a:endParaRPr lang="en-US"/>
        </a:p>
      </dgm:t>
    </dgm:pt>
    <dgm:pt modelId="{3F50CB7D-528C-4E0D-80F6-F6B38E6A52BA}" type="sibTrans" cxnId="{F3908A34-3FDA-4759-A486-5FF10D80C655}">
      <dgm:prSet/>
      <dgm:spPr/>
      <dgm:t>
        <a:bodyPr/>
        <a:lstStyle/>
        <a:p>
          <a:endParaRPr lang="en-US"/>
        </a:p>
      </dgm:t>
    </dgm:pt>
    <dgm:pt modelId="{3D6B6C23-90EC-4B74-899B-0257BD90568D}">
      <dgm:prSet/>
      <dgm:spPr/>
      <dgm:t>
        <a:bodyPr/>
        <a:lstStyle/>
        <a:p>
          <a:r>
            <a:rPr lang="en-US" dirty="0" smtClean="0">
              <a:solidFill>
                <a:schemeClr val="bg1"/>
              </a:solidFill>
            </a:rPr>
            <a:t>Cosine Similarity</a:t>
          </a:r>
        </a:p>
      </dgm:t>
    </dgm:pt>
    <dgm:pt modelId="{3859C5F4-FBF7-4CCD-9B3E-30EE5365AE4A}" type="parTrans" cxnId="{D44F9968-119C-44C9-9822-0F06EA1B952D}">
      <dgm:prSet/>
      <dgm:spPr/>
      <dgm:t>
        <a:bodyPr/>
        <a:lstStyle/>
        <a:p>
          <a:endParaRPr lang="en-US"/>
        </a:p>
      </dgm:t>
    </dgm:pt>
    <dgm:pt modelId="{FCB4A60F-359A-408D-B8B3-4C449136F6BC}" type="sibTrans" cxnId="{D44F9968-119C-44C9-9822-0F06EA1B952D}">
      <dgm:prSet/>
      <dgm:spPr/>
      <dgm:t>
        <a:bodyPr/>
        <a:lstStyle/>
        <a:p>
          <a:endParaRPr lang="en-US"/>
        </a:p>
      </dgm:t>
    </dgm:pt>
    <dgm:pt modelId="{20CD3BBC-922F-443A-A830-3F0926B794FF}" type="pres">
      <dgm:prSet presAssocID="{A3E24E63-A8ED-4A51-B628-6629815C64E0}" presName="cycle" presStyleCnt="0">
        <dgm:presLayoutVars>
          <dgm:chMax val="1"/>
          <dgm:dir/>
          <dgm:animLvl val="ctr"/>
          <dgm:resizeHandles val="exact"/>
        </dgm:presLayoutVars>
      </dgm:prSet>
      <dgm:spPr/>
    </dgm:pt>
    <dgm:pt modelId="{41BCDA5F-4B05-4F98-886A-AF161271B971}" type="pres">
      <dgm:prSet presAssocID="{80749786-A339-4CD7-BB0B-4FBBAF874FF7}" presName="centerShape" presStyleLbl="node0" presStyleIdx="0" presStyleCnt="1"/>
      <dgm:spPr/>
      <dgm:t>
        <a:bodyPr/>
        <a:lstStyle/>
        <a:p>
          <a:endParaRPr lang="en-US"/>
        </a:p>
      </dgm:t>
    </dgm:pt>
    <dgm:pt modelId="{3BD0233F-192B-4318-AFA3-BD07188A2AB4}" type="pres">
      <dgm:prSet presAssocID="{91C062A7-B3C6-4625-B919-31E2B00F873B}" presName="parTrans" presStyleLbl="bgSibTrans2D1" presStyleIdx="0" presStyleCnt="3"/>
      <dgm:spPr/>
      <dgm:t>
        <a:bodyPr/>
        <a:lstStyle/>
        <a:p>
          <a:endParaRPr lang="en-US"/>
        </a:p>
      </dgm:t>
    </dgm:pt>
    <dgm:pt modelId="{6824D53B-591A-405F-BB87-D344CA60427A}" type="pres">
      <dgm:prSet presAssocID="{5805C8A6-438F-415F-A4E8-F385AE505BAF}" presName="node" presStyleLbl="node1" presStyleIdx="0" presStyleCnt="3">
        <dgm:presLayoutVars>
          <dgm:bulletEnabled val="1"/>
        </dgm:presLayoutVars>
      </dgm:prSet>
      <dgm:spPr/>
      <dgm:t>
        <a:bodyPr/>
        <a:lstStyle/>
        <a:p>
          <a:endParaRPr lang="en-US"/>
        </a:p>
      </dgm:t>
    </dgm:pt>
    <dgm:pt modelId="{1F992DE4-EA5C-4A54-A5B7-B51F3D1D6B10}" type="pres">
      <dgm:prSet presAssocID="{77B02588-0D05-4F1D-BC89-0CD106918215}" presName="parTrans" presStyleLbl="bgSibTrans2D1" presStyleIdx="1" presStyleCnt="3"/>
      <dgm:spPr/>
      <dgm:t>
        <a:bodyPr/>
        <a:lstStyle/>
        <a:p>
          <a:endParaRPr lang="en-US"/>
        </a:p>
      </dgm:t>
    </dgm:pt>
    <dgm:pt modelId="{0E980D64-0392-437D-A628-DA19151CEAF1}" type="pres">
      <dgm:prSet presAssocID="{B80A273B-0393-4CA6-B05D-2716029D6478}" presName="node" presStyleLbl="node1" presStyleIdx="1" presStyleCnt="3">
        <dgm:presLayoutVars>
          <dgm:bulletEnabled val="1"/>
        </dgm:presLayoutVars>
      </dgm:prSet>
      <dgm:spPr/>
      <dgm:t>
        <a:bodyPr/>
        <a:lstStyle/>
        <a:p>
          <a:endParaRPr lang="en-US"/>
        </a:p>
      </dgm:t>
    </dgm:pt>
    <dgm:pt modelId="{B7FDC2C5-BE4B-47AC-8194-D4A335B8797B}" type="pres">
      <dgm:prSet presAssocID="{72A18CEC-9013-445E-8DA7-44352BC8B006}" presName="parTrans" presStyleLbl="bgSibTrans2D1" presStyleIdx="2" presStyleCnt="3"/>
      <dgm:spPr/>
      <dgm:t>
        <a:bodyPr/>
        <a:lstStyle/>
        <a:p>
          <a:endParaRPr lang="en-US"/>
        </a:p>
      </dgm:t>
    </dgm:pt>
    <dgm:pt modelId="{9E890FEA-929F-47C6-9A3A-4765C834610D}" type="pres">
      <dgm:prSet presAssocID="{2095B5BC-DBF1-4AB5-BAD0-213B3951C4A6}" presName="node" presStyleLbl="node1" presStyleIdx="2" presStyleCnt="3">
        <dgm:presLayoutVars>
          <dgm:bulletEnabled val="1"/>
        </dgm:presLayoutVars>
      </dgm:prSet>
      <dgm:spPr/>
      <dgm:t>
        <a:bodyPr/>
        <a:lstStyle/>
        <a:p>
          <a:endParaRPr lang="en-US"/>
        </a:p>
      </dgm:t>
    </dgm:pt>
  </dgm:ptLst>
  <dgm:cxnLst>
    <dgm:cxn modelId="{EC633A92-0C66-4F66-BE85-2C92618AB26C}" srcId="{2095B5BC-DBF1-4AB5-BAD0-213B3951C4A6}" destId="{2C51AA39-CA88-4C3B-9D6E-58C7A5BF0F24}" srcOrd="0" destOrd="0" parTransId="{F5702998-7BAE-4B98-AC93-C11C6B27A802}" sibTransId="{8A14654B-8A6B-4D26-BB84-ED88109E0433}"/>
    <dgm:cxn modelId="{094124E4-B8A0-4345-84A4-F666F7A84C8B}" srcId="{B80A273B-0393-4CA6-B05D-2716029D6478}" destId="{C5BF3B3D-6EE1-451A-8064-4D0ECC72755C}" srcOrd="1" destOrd="0" parTransId="{50BBC407-DAE4-475E-8559-F4F1C87C39C1}" sibTransId="{78059008-6448-4FE3-B700-CAA3BB0A3B5B}"/>
    <dgm:cxn modelId="{F8C449B9-B379-4075-8398-F4A30D506898}" type="presOf" srcId="{3D6B6C23-90EC-4B74-899B-0257BD90568D}" destId="{6824D53B-591A-405F-BB87-D344CA60427A}" srcOrd="0" destOrd="3" presId="urn:microsoft.com/office/officeart/2005/8/layout/radial4"/>
    <dgm:cxn modelId="{3557C222-1836-4DF4-ACAE-9B0F07B309BD}" srcId="{80749786-A339-4CD7-BB0B-4FBBAF874FF7}" destId="{B80A273B-0393-4CA6-B05D-2716029D6478}" srcOrd="1" destOrd="0" parTransId="{77B02588-0D05-4F1D-BC89-0CD106918215}" sibTransId="{0A5EB12A-8F6E-400C-AD9A-6F65BA6D6255}"/>
    <dgm:cxn modelId="{1A89C002-EB4B-46EC-86EE-1DB9CDAFFBBF}" type="presOf" srcId="{2095B5BC-DBF1-4AB5-BAD0-213B3951C4A6}" destId="{9E890FEA-929F-47C6-9A3A-4765C834610D}" srcOrd="0" destOrd="0" presId="urn:microsoft.com/office/officeart/2005/8/layout/radial4"/>
    <dgm:cxn modelId="{671CF4A9-B58A-44F5-9DF0-DFF7E98D27EF}" srcId="{B80A273B-0393-4CA6-B05D-2716029D6478}" destId="{7BBFEB8D-E3E3-4D9A-86E6-EFB4EDECBE98}" srcOrd="2" destOrd="0" parTransId="{0AC284F0-4E51-401F-83DF-38F412A9C11A}" sibTransId="{DDEF37BD-D9D0-4351-A8C4-9118CD6AA9C3}"/>
    <dgm:cxn modelId="{D9E8BD74-E6DB-4B8B-869E-BC4F4F16D290}" type="presOf" srcId="{77B02588-0D05-4F1D-BC89-0CD106918215}" destId="{1F992DE4-EA5C-4A54-A5B7-B51F3D1D6B10}" srcOrd="0" destOrd="0" presId="urn:microsoft.com/office/officeart/2005/8/layout/radial4"/>
    <dgm:cxn modelId="{54EA7CF7-62AD-4ECF-BB19-A7D9156BF53E}" type="presOf" srcId="{72A18CEC-9013-445E-8DA7-44352BC8B006}" destId="{B7FDC2C5-BE4B-47AC-8194-D4A335B8797B}" srcOrd="0" destOrd="0" presId="urn:microsoft.com/office/officeart/2005/8/layout/radial4"/>
    <dgm:cxn modelId="{14F21207-F0F5-4429-B517-459C2B095C2F}" type="presOf" srcId="{DCDACEDA-462D-4469-953B-31B39F959DC9}" destId="{9E890FEA-929F-47C6-9A3A-4765C834610D}" srcOrd="0" destOrd="2" presId="urn:microsoft.com/office/officeart/2005/8/layout/radial4"/>
    <dgm:cxn modelId="{D44F9968-119C-44C9-9822-0F06EA1B952D}" srcId="{5805C8A6-438F-415F-A4E8-F385AE505BAF}" destId="{3D6B6C23-90EC-4B74-899B-0257BD90568D}" srcOrd="2" destOrd="0" parTransId="{3859C5F4-FBF7-4CCD-9B3E-30EE5365AE4A}" sibTransId="{FCB4A60F-359A-408D-B8B3-4C449136F6BC}"/>
    <dgm:cxn modelId="{D2DEBE6B-975E-46F3-947A-78CE7534E82D}" type="presOf" srcId="{25694144-DE4A-4288-BB25-C0C45B868610}" destId="{6824D53B-591A-405F-BB87-D344CA60427A}" srcOrd="0" destOrd="1" presId="urn:microsoft.com/office/officeart/2005/8/layout/radial4"/>
    <dgm:cxn modelId="{5F9CF44B-9DAE-425F-B7C7-4C4CA1512095}" srcId="{2095B5BC-DBF1-4AB5-BAD0-213B3951C4A6}" destId="{DCDACEDA-462D-4469-953B-31B39F959DC9}" srcOrd="1" destOrd="0" parTransId="{17E9AFD7-BAE4-4846-A409-11E533939150}" sibTransId="{1186EB51-456E-49E5-8E5A-2CA27E0CAFE7}"/>
    <dgm:cxn modelId="{D6C0D1AA-9FFF-452A-9161-3CEF8E60A0CB}" srcId="{5805C8A6-438F-415F-A4E8-F385AE505BAF}" destId="{25694144-DE4A-4288-BB25-C0C45B868610}" srcOrd="0" destOrd="0" parTransId="{74E7F6DD-FEE4-4AD7-8A14-99898DE73705}" sibTransId="{991D0949-D5A2-4B35-A456-92E52FF7C75B}"/>
    <dgm:cxn modelId="{84F5F99D-C9E2-4DB2-85B8-74784499E978}" type="presOf" srcId="{7BBFEB8D-E3E3-4D9A-86E6-EFB4EDECBE98}" destId="{0E980D64-0392-437D-A628-DA19151CEAF1}" srcOrd="0" destOrd="3" presId="urn:microsoft.com/office/officeart/2005/8/layout/radial4"/>
    <dgm:cxn modelId="{AE07E370-71BF-4A12-B29E-6C716E853033}" type="presOf" srcId="{2C51AA39-CA88-4C3B-9D6E-58C7A5BF0F24}" destId="{9E890FEA-929F-47C6-9A3A-4765C834610D}" srcOrd="0" destOrd="1" presId="urn:microsoft.com/office/officeart/2005/8/layout/radial4"/>
    <dgm:cxn modelId="{AAE6854C-5BE0-4022-9C92-61D18C935FCA}" type="presOf" srcId="{91C062A7-B3C6-4625-B919-31E2B00F873B}" destId="{3BD0233F-192B-4318-AFA3-BD07188A2AB4}" srcOrd="0" destOrd="0" presId="urn:microsoft.com/office/officeart/2005/8/layout/radial4"/>
    <dgm:cxn modelId="{2943D97A-AEAF-4CED-8EAE-5EF8F077D3A0}" type="presOf" srcId="{C5BF3B3D-6EE1-451A-8064-4D0ECC72755C}" destId="{0E980D64-0392-437D-A628-DA19151CEAF1}" srcOrd="0" destOrd="2" presId="urn:microsoft.com/office/officeart/2005/8/layout/radial4"/>
    <dgm:cxn modelId="{8D1D2068-B724-4887-AA6C-00435F8C6749}" type="presOf" srcId="{80749786-A339-4CD7-BB0B-4FBBAF874FF7}" destId="{41BCDA5F-4B05-4F98-886A-AF161271B971}" srcOrd="0" destOrd="0" presId="urn:microsoft.com/office/officeart/2005/8/layout/radial4"/>
    <dgm:cxn modelId="{936EB75D-6E2D-4EE2-B4FC-3FC0166FB9C7}" type="presOf" srcId="{5805C8A6-438F-415F-A4E8-F385AE505BAF}" destId="{6824D53B-591A-405F-BB87-D344CA60427A}" srcOrd="0" destOrd="0" presId="urn:microsoft.com/office/officeart/2005/8/layout/radial4"/>
    <dgm:cxn modelId="{A5042E2E-AB34-4748-B0E7-1A0C6E6EC534}" srcId="{5805C8A6-438F-415F-A4E8-F385AE505BAF}" destId="{3AFCA476-25BF-4D53-806F-F391A003DD62}" srcOrd="1" destOrd="0" parTransId="{9753C6F0-8637-4D55-8774-73559DE9B2F5}" sibTransId="{8AEB2411-E392-42DD-A5CB-129C9BCDBEE7}"/>
    <dgm:cxn modelId="{2F248C99-12FB-48AC-ACA0-2145BE9F4784}" srcId="{B80A273B-0393-4CA6-B05D-2716029D6478}" destId="{5A5CD3F9-7C56-402C-86B5-5EDDDEA636D7}" srcOrd="0" destOrd="0" parTransId="{CE34DE7F-6CF5-43D0-88A6-8BBA2A29DC68}" sibTransId="{16F4E978-83E9-42EA-811A-B270E2CCD556}"/>
    <dgm:cxn modelId="{C1086699-A340-4988-9F0B-3505DB32B179}" type="presOf" srcId="{5A5CD3F9-7C56-402C-86B5-5EDDDEA636D7}" destId="{0E980D64-0392-437D-A628-DA19151CEAF1}" srcOrd="0" destOrd="1" presId="urn:microsoft.com/office/officeart/2005/8/layout/radial4"/>
    <dgm:cxn modelId="{0AEEC2ED-85CD-4AF3-A7AC-4A2E41413096}" type="presOf" srcId="{A3E24E63-A8ED-4A51-B628-6629815C64E0}" destId="{20CD3BBC-922F-443A-A830-3F0926B794FF}" srcOrd="0" destOrd="0" presId="urn:microsoft.com/office/officeart/2005/8/layout/radial4"/>
    <dgm:cxn modelId="{B0450FD3-6C30-4045-825D-8C0E80D248D0}" type="presOf" srcId="{3AFCA476-25BF-4D53-806F-F391A003DD62}" destId="{6824D53B-591A-405F-BB87-D344CA60427A}" srcOrd="0" destOrd="2" presId="urn:microsoft.com/office/officeart/2005/8/layout/radial4"/>
    <dgm:cxn modelId="{A308C03E-3F7C-46CE-9315-0A6CBF6BAD5F}" srcId="{80749786-A339-4CD7-BB0B-4FBBAF874FF7}" destId="{5805C8A6-438F-415F-A4E8-F385AE505BAF}" srcOrd="0" destOrd="0" parTransId="{91C062A7-B3C6-4625-B919-31E2B00F873B}" sibTransId="{D020D6E1-3D26-45CD-AEA1-F4098E061F46}"/>
    <dgm:cxn modelId="{AF06E61B-2A83-494C-961A-AA0A4E820CFF}" type="presOf" srcId="{B80A273B-0393-4CA6-B05D-2716029D6478}" destId="{0E980D64-0392-437D-A628-DA19151CEAF1}" srcOrd="0" destOrd="0" presId="urn:microsoft.com/office/officeart/2005/8/layout/radial4"/>
    <dgm:cxn modelId="{8950855E-DCF3-4121-81F4-825D155B4880}" srcId="{80749786-A339-4CD7-BB0B-4FBBAF874FF7}" destId="{2095B5BC-DBF1-4AB5-BAD0-213B3951C4A6}" srcOrd="2" destOrd="0" parTransId="{72A18CEC-9013-445E-8DA7-44352BC8B006}" sibTransId="{CD1475E7-F62D-4603-B4E5-47EC0FA46461}"/>
    <dgm:cxn modelId="{F3908A34-3FDA-4759-A486-5FF10D80C655}" srcId="{A3E24E63-A8ED-4A51-B628-6629815C64E0}" destId="{80749786-A339-4CD7-BB0B-4FBBAF874FF7}" srcOrd="0" destOrd="0" parTransId="{84CAD07F-72A4-48BB-9D6A-FBCDACDD135A}" sibTransId="{3F50CB7D-528C-4E0D-80F6-F6B38E6A52BA}"/>
    <dgm:cxn modelId="{716797B5-6E21-4669-A55A-848E1ED86496}" type="presParOf" srcId="{20CD3BBC-922F-443A-A830-3F0926B794FF}" destId="{41BCDA5F-4B05-4F98-886A-AF161271B971}" srcOrd="0" destOrd="0" presId="urn:microsoft.com/office/officeart/2005/8/layout/radial4"/>
    <dgm:cxn modelId="{959877AA-1796-4682-A627-B6F6E9441634}" type="presParOf" srcId="{20CD3BBC-922F-443A-A830-3F0926B794FF}" destId="{3BD0233F-192B-4318-AFA3-BD07188A2AB4}" srcOrd="1" destOrd="0" presId="urn:microsoft.com/office/officeart/2005/8/layout/radial4"/>
    <dgm:cxn modelId="{0DAC6785-49CC-4D23-A2D2-F6F5EA140846}" type="presParOf" srcId="{20CD3BBC-922F-443A-A830-3F0926B794FF}" destId="{6824D53B-591A-405F-BB87-D344CA60427A}" srcOrd="2" destOrd="0" presId="urn:microsoft.com/office/officeart/2005/8/layout/radial4"/>
    <dgm:cxn modelId="{3CE296B7-E934-4260-B932-E818B18B3E92}" type="presParOf" srcId="{20CD3BBC-922F-443A-A830-3F0926B794FF}" destId="{1F992DE4-EA5C-4A54-A5B7-B51F3D1D6B10}" srcOrd="3" destOrd="0" presId="urn:microsoft.com/office/officeart/2005/8/layout/radial4"/>
    <dgm:cxn modelId="{FA963F5F-EC05-4E3A-BC9F-F407A68BAED1}" type="presParOf" srcId="{20CD3BBC-922F-443A-A830-3F0926B794FF}" destId="{0E980D64-0392-437D-A628-DA19151CEAF1}" srcOrd="4" destOrd="0" presId="urn:microsoft.com/office/officeart/2005/8/layout/radial4"/>
    <dgm:cxn modelId="{11A098F4-280D-4941-9A74-19F8C82DBD1B}" type="presParOf" srcId="{20CD3BBC-922F-443A-A830-3F0926B794FF}" destId="{B7FDC2C5-BE4B-47AC-8194-D4A335B8797B}" srcOrd="5" destOrd="0" presId="urn:microsoft.com/office/officeart/2005/8/layout/radial4"/>
    <dgm:cxn modelId="{1B7AB738-6FC9-41F8-B18B-E5238B3E6593}" type="presParOf" srcId="{20CD3BBC-922F-443A-A830-3F0926B794FF}" destId="{9E890FEA-929F-47C6-9A3A-4765C834610D}"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96AEC-19F5-43A6-84A1-D9690594C72F}">
      <dsp:nvSpPr>
        <dsp:cNvPr id="0" name=""/>
        <dsp:cNvSpPr/>
      </dsp:nvSpPr>
      <dsp:spPr>
        <a:xfrm>
          <a:off x="2438399" y="455"/>
          <a:ext cx="3657600" cy="177583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Generate all </a:t>
          </a:r>
          <a:r>
            <a:rPr lang="en-US" sz="1900" kern="1200" dirty="0" err="1" smtClean="0"/>
            <a:t>itemsets</a:t>
          </a:r>
          <a:r>
            <a:rPr lang="en-US" sz="1900" kern="1200" dirty="0" smtClean="0"/>
            <a:t> whose support is </a:t>
          </a:r>
          <a:r>
            <a:rPr lang="en-US" sz="1900" kern="1200" dirty="0" smtClean="0">
              <a:sym typeface="Symbol" pitchFamily="18" charset="2"/>
            </a:rPr>
            <a:t> </a:t>
          </a:r>
          <a:r>
            <a:rPr lang="en-US" sz="1900" kern="1200" dirty="0" err="1" smtClean="0"/>
            <a:t>minsup</a:t>
          </a:r>
          <a:endParaRPr lang="en-US" sz="1900" kern="1200" dirty="0"/>
        </a:p>
      </dsp:txBody>
      <dsp:txXfrm>
        <a:off x="2438399" y="222435"/>
        <a:ext cx="2991662" cy="1331877"/>
      </dsp:txXfrm>
    </dsp:sp>
    <dsp:sp modelId="{25403F2E-2BCC-43C2-987D-7856DEA30C27}">
      <dsp:nvSpPr>
        <dsp:cNvPr id="0" name=""/>
        <dsp:cNvSpPr/>
      </dsp:nvSpPr>
      <dsp:spPr>
        <a:xfrm>
          <a:off x="0" y="455"/>
          <a:ext cx="2438400" cy="17758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smtClean="0">
              <a:solidFill>
                <a:schemeClr val="tx1"/>
              </a:solidFill>
            </a:rPr>
            <a:t>Frequent </a:t>
          </a:r>
          <a:r>
            <a:rPr lang="en-US" sz="3100" kern="1200" dirty="0" err="1" smtClean="0">
              <a:solidFill>
                <a:schemeClr val="tx1"/>
              </a:solidFill>
            </a:rPr>
            <a:t>Itemset</a:t>
          </a:r>
          <a:r>
            <a:rPr lang="en-US" sz="3100" kern="1200" dirty="0" smtClean="0">
              <a:solidFill>
                <a:schemeClr val="tx1"/>
              </a:solidFill>
            </a:rPr>
            <a:t> Generation</a:t>
          </a:r>
          <a:endParaRPr lang="en-US" sz="3100" kern="1200" dirty="0">
            <a:solidFill>
              <a:schemeClr val="tx1"/>
            </a:solidFill>
          </a:endParaRPr>
        </a:p>
      </dsp:txBody>
      <dsp:txXfrm>
        <a:off x="86689" y="87144"/>
        <a:ext cx="2265022" cy="1602458"/>
      </dsp:txXfrm>
    </dsp:sp>
    <dsp:sp modelId="{96285B77-487F-4E05-A5C9-F05C8BB3FF1D}">
      <dsp:nvSpPr>
        <dsp:cNvPr id="0" name=""/>
        <dsp:cNvSpPr/>
      </dsp:nvSpPr>
      <dsp:spPr>
        <a:xfrm>
          <a:off x="2438400" y="1953875"/>
          <a:ext cx="3657600" cy="177583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Generate high confidence rules from each frequent </a:t>
          </a:r>
          <a:r>
            <a:rPr lang="en-US" sz="1900" kern="1200" dirty="0" err="1" smtClean="0"/>
            <a:t>itemset</a:t>
          </a:r>
          <a:r>
            <a:rPr lang="en-US" sz="1900" kern="1200" dirty="0" smtClean="0"/>
            <a:t>, where each rule is a binary partitioning of a frequent </a:t>
          </a:r>
          <a:r>
            <a:rPr lang="en-US" sz="1900" kern="1200" dirty="0" err="1" smtClean="0"/>
            <a:t>itemset</a:t>
          </a:r>
          <a:endParaRPr lang="en-US" sz="1900" kern="1200" dirty="0"/>
        </a:p>
      </dsp:txBody>
      <dsp:txXfrm>
        <a:off x="2438400" y="2175855"/>
        <a:ext cx="2991662" cy="1331877"/>
      </dsp:txXfrm>
    </dsp:sp>
    <dsp:sp modelId="{93F5A837-EC6E-4726-812A-280C1A5A1EFF}">
      <dsp:nvSpPr>
        <dsp:cNvPr id="0" name=""/>
        <dsp:cNvSpPr/>
      </dsp:nvSpPr>
      <dsp:spPr>
        <a:xfrm>
          <a:off x="0" y="1953875"/>
          <a:ext cx="2438400" cy="17758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smtClean="0">
              <a:solidFill>
                <a:schemeClr val="tx1"/>
              </a:solidFill>
            </a:rPr>
            <a:t>Rule Generation</a:t>
          </a:r>
          <a:endParaRPr lang="en-US" sz="3100" kern="1200" dirty="0">
            <a:solidFill>
              <a:schemeClr val="tx1"/>
            </a:solidFill>
          </a:endParaRPr>
        </a:p>
      </dsp:txBody>
      <dsp:txXfrm>
        <a:off x="86689" y="2040564"/>
        <a:ext cx="2265022" cy="1602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48B43-D639-4677-A140-326CA3B95F96}">
      <dsp:nvSpPr>
        <dsp:cNvPr id="0" name=""/>
        <dsp:cNvSpPr/>
      </dsp:nvSpPr>
      <dsp:spPr>
        <a:xfrm>
          <a:off x="3352" y="0"/>
          <a:ext cx="2011680" cy="1950720"/>
        </a:xfrm>
        <a:prstGeom prst="upArrow">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22EEA-7DE1-4B53-A4CF-81915FADADB5}">
      <dsp:nvSpPr>
        <dsp:cNvPr id="0" name=""/>
        <dsp:cNvSpPr/>
      </dsp:nvSpPr>
      <dsp:spPr>
        <a:xfrm>
          <a:off x="2075383" y="0"/>
          <a:ext cx="3413760"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0" rIns="128016" bIns="128016" numCol="1" spcCol="1270" anchor="ctr" anchorCtr="0">
          <a:noAutofit/>
        </a:bodyPr>
        <a:lstStyle/>
        <a:p>
          <a:pPr lvl="0" algn="l" defTabSz="800100">
            <a:lnSpc>
              <a:spcPct val="90000"/>
            </a:lnSpc>
            <a:spcBef>
              <a:spcPct val="0"/>
            </a:spcBef>
            <a:spcAft>
              <a:spcPct val="35000"/>
            </a:spcAft>
          </a:pPr>
          <a:r>
            <a:rPr lang="en-US" altLang="en-US" sz="1800" b="0" kern="1200" dirty="0" smtClean="0"/>
            <a:t>Apriori: A Candidate Generation-and-Test Approach</a:t>
          </a:r>
          <a:endParaRPr lang="en-US" sz="1800" b="0" kern="1200" dirty="0"/>
        </a:p>
      </dsp:txBody>
      <dsp:txXfrm>
        <a:off x="2075383" y="0"/>
        <a:ext cx="3413760" cy="1950720"/>
      </dsp:txXfrm>
    </dsp:sp>
    <dsp:sp modelId="{0DC0202F-8FCD-4E65-B579-E7794510E56E}">
      <dsp:nvSpPr>
        <dsp:cNvPr id="0" name=""/>
        <dsp:cNvSpPr/>
      </dsp:nvSpPr>
      <dsp:spPr>
        <a:xfrm>
          <a:off x="606856" y="2113280"/>
          <a:ext cx="2011680" cy="1950720"/>
        </a:xfrm>
        <a:prstGeom prst="downArrow">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B2A619-B995-46F4-8424-FC38E4AAE9A7}">
      <dsp:nvSpPr>
        <dsp:cNvPr id="0" name=""/>
        <dsp:cNvSpPr/>
      </dsp:nvSpPr>
      <dsp:spPr>
        <a:xfrm>
          <a:off x="2678887" y="2113280"/>
          <a:ext cx="3413760"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0" rIns="128016" bIns="128016" numCol="1" spcCol="1270" anchor="ctr" anchorCtr="0">
          <a:noAutofit/>
        </a:bodyPr>
        <a:lstStyle/>
        <a:p>
          <a:pPr lvl="0" algn="l" defTabSz="800100">
            <a:lnSpc>
              <a:spcPct val="90000"/>
            </a:lnSpc>
            <a:spcBef>
              <a:spcPct val="0"/>
            </a:spcBef>
            <a:spcAft>
              <a:spcPct val="35000"/>
            </a:spcAft>
          </a:pPr>
          <a:r>
            <a:rPr lang="en-US" altLang="en-US" sz="1800" b="0" kern="1200" dirty="0" err="1" smtClean="0"/>
            <a:t>FPGrowth</a:t>
          </a:r>
          <a:r>
            <a:rPr lang="en-US" altLang="en-US" sz="1800" b="0" kern="1200" dirty="0" smtClean="0"/>
            <a:t>:  A Frequent Pattern-Growth Approach</a:t>
          </a:r>
        </a:p>
      </dsp:txBody>
      <dsp:txXfrm>
        <a:off x="2678887" y="2113280"/>
        <a:ext cx="3413760" cy="19507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48B43-D639-4677-A140-326CA3B95F96}">
      <dsp:nvSpPr>
        <dsp:cNvPr id="0" name=""/>
        <dsp:cNvSpPr/>
      </dsp:nvSpPr>
      <dsp:spPr>
        <a:xfrm>
          <a:off x="3352" y="0"/>
          <a:ext cx="2011680" cy="1950720"/>
        </a:xfrm>
        <a:prstGeom prst="upArrow">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22EEA-7DE1-4B53-A4CF-81915FADADB5}">
      <dsp:nvSpPr>
        <dsp:cNvPr id="0" name=""/>
        <dsp:cNvSpPr/>
      </dsp:nvSpPr>
      <dsp:spPr>
        <a:xfrm>
          <a:off x="2075383" y="0"/>
          <a:ext cx="3413760"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0" rIns="128016" bIns="128016" numCol="1" spcCol="1270" anchor="ctr" anchorCtr="0">
          <a:noAutofit/>
        </a:bodyPr>
        <a:lstStyle/>
        <a:p>
          <a:pPr lvl="0" algn="l" defTabSz="800100">
            <a:lnSpc>
              <a:spcPct val="90000"/>
            </a:lnSpc>
            <a:spcBef>
              <a:spcPct val="0"/>
            </a:spcBef>
            <a:spcAft>
              <a:spcPct val="35000"/>
            </a:spcAft>
          </a:pPr>
          <a:r>
            <a:rPr lang="en-US" altLang="en-US" sz="1800" b="0" kern="1200" dirty="0" smtClean="0"/>
            <a:t>Apriori: A Candidate Generation-and-Test Approach</a:t>
          </a:r>
          <a:endParaRPr lang="en-US" sz="1800" b="0" kern="1200" dirty="0"/>
        </a:p>
      </dsp:txBody>
      <dsp:txXfrm>
        <a:off x="2075383" y="0"/>
        <a:ext cx="3413760" cy="1950720"/>
      </dsp:txXfrm>
    </dsp:sp>
    <dsp:sp modelId="{0DC0202F-8FCD-4E65-B579-E7794510E56E}">
      <dsp:nvSpPr>
        <dsp:cNvPr id="0" name=""/>
        <dsp:cNvSpPr/>
      </dsp:nvSpPr>
      <dsp:spPr>
        <a:xfrm>
          <a:off x="606856" y="2113280"/>
          <a:ext cx="2011680" cy="1950720"/>
        </a:xfrm>
        <a:prstGeom prst="downArrow">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B2A619-B995-46F4-8424-FC38E4AAE9A7}">
      <dsp:nvSpPr>
        <dsp:cNvPr id="0" name=""/>
        <dsp:cNvSpPr/>
      </dsp:nvSpPr>
      <dsp:spPr>
        <a:xfrm>
          <a:off x="2678887" y="2113280"/>
          <a:ext cx="3413760"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0" rIns="128016" bIns="128016" numCol="1" spcCol="1270" anchor="ctr" anchorCtr="0">
          <a:noAutofit/>
        </a:bodyPr>
        <a:lstStyle/>
        <a:p>
          <a:pPr lvl="0" algn="l" defTabSz="800100">
            <a:lnSpc>
              <a:spcPct val="90000"/>
            </a:lnSpc>
            <a:spcBef>
              <a:spcPct val="0"/>
            </a:spcBef>
            <a:spcAft>
              <a:spcPct val="35000"/>
            </a:spcAft>
          </a:pPr>
          <a:r>
            <a:rPr lang="en-US" altLang="en-US" sz="1800" b="0" kern="1200" dirty="0" err="1" smtClean="0"/>
            <a:t>FPGrowth</a:t>
          </a:r>
          <a:r>
            <a:rPr lang="en-US" altLang="en-US" sz="1800" b="0" kern="1200" dirty="0" smtClean="0"/>
            <a:t>:  A Frequent Pattern-Growth Approach</a:t>
          </a:r>
        </a:p>
      </dsp:txBody>
      <dsp:txXfrm>
        <a:off x="2678887" y="2113280"/>
        <a:ext cx="3413760" cy="19507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CDA5F-4B05-4F98-886A-AF161271B971}">
      <dsp:nvSpPr>
        <dsp:cNvPr id="0" name=""/>
        <dsp:cNvSpPr/>
      </dsp:nvSpPr>
      <dsp:spPr>
        <a:xfrm>
          <a:off x="2155507" y="2277603"/>
          <a:ext cx="1784985" cy="178498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Relationships</a:t>
          </a:r>
          <a:endParaRPr lang="en-US" sz="1600" kern="1200" dirty="0"/>
        </a:p>
      </dsp:txBody>
      <dsp:txXfrm>
        <a:off x="2416912" y="2539008"/>
        <a:ext cx="1262175" cy="1262175"/>
      </dsp:txXfrm>
    </dsp:sp>
    <dsp:sp modelId="{3BD0233F-192B-4318-AFA3-BD07188A2AB4}">
      <dsp:nvSpPr>
        <dsp:cNvPr id="0" name=""/>
        <dsp:cNvSpPr/>
      </dsp:nvSpPr>
      <dsp:spPr>
        <a:xfrm rot="12900000">
          <a:off x="871449" y="1920360"/>
          <a:ext cx="1510013" cy="508720"/>
        </a:xfrm>
        <a:prstGeom prst="lef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824D53B-591A-405F-BB87-D344CA60427A}">
      <dsp:nvSpPr>
        <dsp:cNvPr id="0" name=""/>
        <dsp:cNvSpPr/>
      </dsp:nvSpPr>
      <dsp:spPr>
        <a:xfrm>
          <a:off x="160123" y="1063372"/>
          <a:ext cx="1695735" cy="135658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28575" rIns="28575" bIns="28575" numCol="1" spcCol="1270" anchor="t" anchorCtr="0">
          <a:noAutofit/>
        </a:bodyPr>
        <a:lstStyle/>
        <a:p>
          <a:pPr lvl="0" algn="l" defTabSz="666750">
            <a:lnSpc>
              <a:spcPct val="90000"/>
            </a:lnSpc>
            <a:spcBef>
              <a:spcPct val="0"/>
            </a:spcBef>
            <a:spcAft>
              <a:spcPct val="35000"/>
            </a:spcAft>
          </a:pPr>
          <a:r>
            <a:rPr lang="en-US" sz="1500" kern="1200" dirty="0" smtClean="0">
              <a:solidFill>
                <a:schemeClr val="bg1"/>
              </a:solidFill>
            </a:rPr>
            <a:t>Distance measurements:</a:t>
          </a:r>
          <a:endParaRPr lang="en-US" sz="1500" kern="1200" dirty="0">
            <a:solidFill>
              <a:schemeClr val="bg1"/>
            </a:solidFill>
          </a:endParaRPr>
        </a:p>
        <a:p>
          <a:pPr marL="114300" lvl="1" indent="-114300" algn="l" defTabSz="533400">
            <a:lnSpc>
              <a:spcPct val="90000"/>
            </a:lnSpc>
            <a:spcBef>
              <a:spcPct val="0"/>
            </a:spcBef>
            <a:spcAft>
              <a:spcPct val="15000"/>
            </a:spcAft>
            <a:buChar char="••"/>
          </a:pPr>
          <a:r>
            <a:rPr lang="en-US" sz="1200" kern="1200" dirty="0" smtClean="0">
              <a:solidFill>
                <a:schemeClr val="bg1"/>
              </a:solidFill>
            </a:rPr>
            <a:t>Euclidian distance</a:t>
          </a:r>
        </a:p>
        <a:p>
          <a:pPr marL="114300" lvl="1" indent="-114300" algn="l" defTabSz="533400">
            <a:lnSpc>
              <a:spcPct val="90000"/>
            </a:lnSpc>
            <a:spcBef>
              <a:spcPct val="0"/>
            </a:spcBef>
            <a:spcAft>
              <a:spcPct val="15000"/>
            </a:spcAft>
            <a:buChar char="••"/>
          </a:pPr>
          <a:r>
            <a:rPr lang="en-US" sz="1200" kern="1200" dirty="0" smtClean="0">
              <a:solidFill>
                <a:schemeClr val="bg1"/>
              </a:solidFill>
            </a:rPr>
            <a:t>Manhattan distance</a:t>
          </a:r>
        </a:p>
        <a:p>
          <a:pPr marL="114300" lvl="1" indent="-114300" algn="l" defTabSz="533400">
            <a:lnSpc>
              <a:spcPct val="90000"/>
            </a:lnSpc>
            <a:spcBef>
              <a:spcPct val="0"/>
            </a:spcBef>
            <a:spcAft>
              <a:spcPct val="15000"/>
            </a:spcAft>
            <a:buChar char="••"/>
          </a:pPr>
          <a:r>
            <a:rPr lang="en-US" sz="1200" kern="1200" dirty="0" smtClean="0">
              <a:solidFill>
                <a:schemeClr val="bg1"/>
              </a:solidFill>
            </a:rPr>
            <a:t>Cosine Similarity</a:t>
          </a:r>
        </a:p>
      </dsp:txBody>
      <dsp:txXfrm>
        <a:off x="199856" y="1103105"/>
        <a:ext cx="1616269" cy="1277122"/>
      </dsp:txXfrm>
    </dsp:sp>
    <dsp:sp modelId="{1F992DE4-EA5C-4A54-A5B7-B51F3D1D6B10}">
      <dsp:nvSpPr>
        <dsp:cNvPr id="0" name=""/>
        <dsp:cNvSpPr/>
      </dsp:nvSpPr>
      <dsp:spPr>
        <a:xfrm rot="16200000">
          <a:off x="2292993" y="1180352"/>
          <a:ext cx="1510013" cy="508720"/>
        </a:xfrm>
        <a:prstGeom prst="lef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0E980D64-0392-437D-A628-DA19151CEAF1}">
      <dsp:nvSpPr>
        <dsp:cNvPr id="0" name=""/>
        <dsp:cNvSpPr/>
      </dsp:nvSpPr>
      <dsp:spPr>
        <a:xfrm>
          <a:off x="2200132" y="1411"/>
          <a:ext cx="1695735" cy="1356588"/>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28575" rIns="28575" bIns="28575" numCol="1" spcCol="1270" anchor="t" anchorCtr="0">
          <a:noAutofit/>
        </a:bodyPr>
        <a:lstStyle/>
        <a:p>
          <a:pPr lvl="0" algn="l" defTabSz="666750">
            <a:lnSpc>
              <a:spcPct val="90000"/>
            </a:lnSpc>
            <a:spcBef>
              <a:spcPct val="0"/>
            </a:spcBef>
            <a:spcAft>
              <a:spcPct val="35000"/>
            </a:spcAft>
          </a:pPr>
          <a:r>
            <a:rPr lang="en-US" sz="1500" kern="1200" dirty="0" smtClean="0">
              <a:solidFill>
                <a:schemeClr val="tx1"/>
              </a:solidFill>
            </a:rPr>
            <a:t>Measurements of Independence:</a:t>
          </a:r>
        </a:p>
        <a:p>
          <a:pPr marL="114300" lvl="1" indent="-114300" algn="l" defTabSz="533400">
            <a:lnSpc>
              <a:spcPct val="90000"/>
            </a:lnSpc>
            <a:spcBef>
              <a:spcPct val="0"/>
            </a:spcBef>
            <a:spcAft>
              <a:spcPct val="15000"/>
            </a:spcAft>
            <a:buChar char="••"/>
          </a:pPr>
          <a:r>
            <a:rPr lang="en-US" sz="1200" kern="1200" dirty="0" smtClean="0">
              <a:solidFill>
                <a:schemeClr val="tx1"/>
              </a:solidFill>
            </a:rPr>
            <a:t>Chi Square</a:t>
          </a:r>
        </a:p>
        <a:p>
          <a:pPr marL="114300" lvl="1" indent="-114300" algn="l" defTabSz="533400">
            <a:lnSpc>
              <a:spcPct val="90000"/>
            </a:lnSpc>
            <a:spcBef>
              <a:spcPct val="0"/>
            </a:spcBef>
            <a:spcAft>
              <a:spcPct val="15000"/>
            </a:spcAft>
            <a:buChar char="••"/>
          </a:pPr>
          <a:r>
            <a:rPr lang="en-US" sz="1200" kern="1200" dirty="0" smtClean="0">
              <a:solidFill>
                <a:schemeClr val="tx1"/>
              </a:solidFill>
            </a:rPr>
            <a:t>Covariance</a:t>
          </a:r>
        </a:p>
        <a:p>
          <a:pPr marL="114300" lvl="1" indent="-114300" algn="l" defTabSz="533400">
            <a:lnSpc>
              <a:spcPct val="90000"/>
            </a:lnSpc>
            <a:spcBef>
              <a:spcPct val="0"/>
            </a:spcBef>
            <a:spcAft>
              <a:spcPct val="15000"/>
            </a:spcAft>
            <a:buChar char="••"/>
          </a:pPr>
          <a:r>
            <a:rPr lang="en-US" sz="1200" kern="1200" dirty="0" smtClean="0">
              <a:solidFill>
                <a:schemeClr val="tx1"/>
              </a:solidFill>
            </a:rPr>
            <a:t>Correlation</a:t>
          </a:r>
        </a:p>
      </dsp:txBody>
      <dsp:txXfrm>
        <a:off x="2239865" y="41144"/>
        <a:ext cx="1616269" cy="1277122"/>
      </dsp:txXfrm>
    </dsp:sp>
    <dsp:sp modelId="{B7FDC2C5-BE4B-47AC-8194-D4A335B8797B}">
      <dsp:nvSpPr>
        <dsp:cNvPr id="0" name=""/>
        <dsp:cNvSpPr/>
      </dsp:nvSpPr>
      <dsp:spPr>
        <a:xfrm rot="19500000">
          <a:off x="3714536" y="1920360"/>
          <a:ext cx="1510013" cy="508720"/>
        </a:xfrm>
        <a:prstGeom prst="lef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E890FEA-929F-47C6-9A3A-4765C834610D}">
      <dsp:nvSpPr>
        <dsp:cNvPr id="0" name=""/>
        <dsp:cNvSpPr/>
      </dsp:nvSpPr>
      <dsp:spPr>
        <a:xfrm>
          <a:off x="4240140" y="1063372"/>
          <a:ext cx="1695735" cy="1356588"/>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28575" rIns="28575" bIns="28575" numCol="1" spcCol="1270" anchor="t" anchorCtr="0">
          <a:noAutofit/>
        </a:bodyPr>
        <a:lstStyle/>
        <a:p>
          <a:pPr lvl="0" algn="l" defTabSz="666750">
            <a:lnSpc>
              <a:spcPct val="90000"/>
            </a:lnSpc>
            <a:spcBef>
              <a:spcPct val="0"/>
            </a:spcBef>
            <a:spcAft>
              <a:spcPct val="35000"/>
            </a:spcAft>
          </a:pPr>
          <a:r>
            <a:rPr lang="en-US" sz="1500" kern="1200" dirty="0" smtClean="0"/>
            <a:t>Measurements of Comparison:</a:t>
          </a:r>
          <a:endParaRPr lang="en-US" sz="1500" kern="1200" dirty="0"/>
        </a:p>
        <a:p>
          <a:pPr marL="114300" lvl="1" indent="-114300" algn="l" defTabSz="533400">
            <a:lnSpc>
              <a:spcPct val="90000"/>
            </a:lnSpc>
            <a:spcBef>
              <a:spcPct val="0"/>
            </a:spcBef>
            <a:spcAft>
              <a:spcPct val="15000"/>
            </a:spcAft>
            <a:buChar char="••"/>
          </a:pPr>
          <a:r>
            <a:rPr lang="en-US" sz="1200" kern="1200" dirty="0" smtClean="0"/>
            <a:t>Regression (single and multiple)</a:t>
          </a:r>
        </a:p>
        <a:p>
          <a:pPr marL="114300" lvl="1" indent="-114300" algn="l" defTabSz="533400">
            <a:lnSpc>
              <a:spcPct val="90000"/>
            </a:lnSpc>
            <a:spcBef>
              <a:spcPct val="0"/>
            </a:spcBef>
            <a:spcAft>
              <a:spcPct val="15000"/>
            </a:spcAft>
            <a:buChar char="••"/>
          </a:pPr>
          <a:r>
            <a:rPr lang="en-US" sz="1200" kern="1200" dirty="0" smtClean="0"/>
            <a:t>ANOVA</a:t>
          </a:r>
          <a:endParaRPr lang="en-US" sz="1200" kern="1200" dirty="0"/>
        </a:p>
      </dsp:txBody>
      <dsp:txXfrm>
        <a:off x="4279873" y="1103105"/>
        <a:ext cx="1616269" cy="1277122"/>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0.emf"/><Relationship Id="rId4"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475" cy="46498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9" y="1"/>
            <a:ext cx="3038475" cy="464980"/>
          </a:xfrm>
          <a:prstGeom prst="rect">
            <a:avLst/>
          </a:prstGeom>
        </p:spPr>
        <p:txBody>
          <a:bodyPr vert="horz" lIns="91440" tIns="45720" rIns="91440" bIns="45720" rtlCol="0"/>
          <a:lstStyle>
            <a:lvl1pPr algn="r">
              <a:defRPr sz="1200"/>
            </a:lvl1pPr>
          </a:lstStyle>
          <a:p>
            <a:fld id="{ED14B227-B172-4D5E-9380-0A8CDEE3C75C}" type="datetimeFigureOut">
              <a:rPr lang="en-US" smtClean="0"/>
              <a:pPr/>
              <a:t>9/19/2016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510"/>
            <a:ext cx="5607050" cy="41832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823"/>
            <a:ext cx="3038475" cy="46498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9" y="8829823"/>
            <a:ext cx="3038475" cy="464980"/>
          </a:xfrm>
          <a:prstGeom prst="rect">
            <a:avLst/>
          </a:prstGeom>
        </p:spPr>
        <p:txBody>
          <a:bodyPr vert="horz" lIns="91440" tIns="45720" rIns="91440" bIns="45720" rtlCol="0" anchor="b"/>
          <a:lstStyle>
            <a:lvl1pPr algn="r">
              <a:defRPr sz="1200"/>
            </a:lvl1pPr>
          </a:lstStyle>
          <a:p>
            <a:fld id="{66629906-2524-479D-A3E1-72762C5B69E0}" type="slidenum">
              <a:rPr lang="en-US" smtClean="0"/>
              <a:pPr/>
              <a:t>‹#›</a:t>
            </a:fld>
            <a:endParaRPr lang="en-US"/>
          </a:p>
        </p:txBody>
      </p:sp>
    </p:spTree>
    <p:extLst>
      <p:ext uri="{BB962C8B-B14F-4D97-AF65-F5344CB8AC3E}">
        <p14:creationId xmlns:p14="http://schemas.microsoft.com/office/powerpoint/2010/main" val="4081477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35D7E246-921A-443A-ABAA-BEF867BBA760}" type="slidenum">
              <a:rPr lang="en-US" altLang="en-US" smtClean="0"/>
              <a:pPr/>
              <a:t>5</a:t>
            </a:fld>
            <a:endParaRPr lang="en-US" altLang="en-US"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35D7E246-921A-443A-ABAA-BEF867BBA760}" type="slidenum">
              <a:rPr lang="en-US" altLang="en-US" smtClean="0"/>
              <a:pPr/>
              <a:t>6</a:t>
            </a:fld>
            <a:endParaRPr lang="en-US" altLang="en-US"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2B166D7E-E098-4FC1-A66F-EC71576C0CB8}" type="slidenum">
              <a:rPr lang="en-US" altLang="en-US" smtClean="0"/>
              <a:pPr/>
              <a:t>7</a:t>
            </a:fld>
            <a:endParaRPr lang="en-US" altLang="en-US"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t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FFFFF0F8-9CF5-435C-8A3D-9940A075D839}" type="slidenum">
              <a:rPr lang="en-US" altLang="en-US" smtClean="0"/>
              <a:pPr/>
              <a:t>11</a:t>
            </a:fld>
            <a:endParaRPr lang="en-US" altLang="en-US"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35D7E246-921A-443A-ABAA-BEF867BBA760}" type="slidenum">
              <a:rPr lang="en-US" altLang="en-US" smtClean="0"/>
              <a:pPr/>
              <a:t>13</a:t>
            </a:fld>
            <a:endParaRPr lang="en-US" altLang="en-US"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9D59EFEB-CCCC-4ADE-8BAB-2EE49D125FB7}" type="slidenum">
              <a:rPr lang="en-US" altLang="en-US" smtClean="0"/>
              <a:pPr/>
              <a:t>25</a:t>
            </a:fld>
            <a:endParaRPr lang="en-US" altLang="en-US"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9D59EFEB-CCCC-4ADE-8BAB-2EE49D125FB7}" type="slidenum">
              <a:rPr lang="en-US" altLang="en-US" smtClean="0"/>
              <a:pPr/>
              <a:t>44</a:t>
            </a:fld>
            <a:endParaRPr lang="en-US" altLang="en-US"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36BA4E70-8113-444C-94DD-3B031442FE90}" type="datetime1">
              <a:rPr lang="en-US" smtClean="0"/>
              <a:pPr/>
              <a:t>9/19/2016</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A50DF-0D22-4511-989E-5BE5EAC7B3C9}"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9619CF-F13C-4894-B0B2-D6402675EBEE}" type="datetime1">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D99B6-44BC-45D1-8CAF-98581CA31974}"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7B6E53-DB79-4E94-9955-F3ABB4B56D6B}"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3014AE-2E09-497F-977F-F5C36467479A}" type="datetime1">
              <a:rPr lang="en-US" smtClean="0"/>
              <a:pPr/>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F47C-E4FA-4B2A-98CE-BDF0459B2170}"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8A113F-1492-422D-8123-A5D2E1051A01}"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6CE113-E811-4E0F-AD84-21D1F213FB81}"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B4050-395D-470A-881B-A4252DACE676}"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819D5F-2C2D-4173-BCE8-3097F77DB99B}"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4EA5B-D2CE-4352-B635-B0818357B1FF}" type="datetime1">
              <a:rPr lang="en-US" smtClean="0"/>
              <a:pPr/>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1116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3820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1447800"/>
            <a:ext cx="8382000" cy="5029200"/>
          </a:xfrm>
        </p:spPr>
        <p:txBody>
          <a:bodyPr/>
          <a:lstStyle/>
          <a:p>
            <a:pPr lvl="0"/>
            <a:endParaRPr lang="en-US" noProof="0" smtClean="0"/>
          </a:p>
        </p:txBody>
      </p:sp>
      <p:sp>
        <p:nvSpPr>
          <p:cNvPr id="4" name="Rectangle 2059"/>
          <p:cNvSpPr>
            <a:spLocks noGrp="1" noChangeArrowheads="1"/>
          </p:cNvSpPr>
          <p:nvPr>
            <p:ph type="dt" sz="half" idx="10"/>
          </p:nvPr>
        </p:nvSpPr>
        <p:spPr>
          <a:ln/>
        </p:spPr>
        <p:txBody>
          <a:bodyPr/>
          <a:lstStyle>
            <a:lvl1pPr>
              <a:defRPr/>
            </a:lvl1pPr>
          </a:lstStyle>
          <a:p>
            <a:pPr>
              <a:defRPr/>
            </a:pPr>
            <a:fld id="{5A8BDA84-58C9-4406-946D-DF2E86DE3608}" type="datetime4">
              <a:rPr lang="en-US"/>
              <a:pPr>
                <a:defRPr/>
              </a:pPr>
              <a:t>September 19, 2016</a:t>
            </a:fld>
            <a:endParaRPr lang="en-US"/>
          </a:p>
        </p:txBody>
      </p:sp>
      <p:sp>
        <p:nvSpPr>
          <p:cNvPr id="5" name="Rectangle 2060"/>
          <p:cNvSpPr>
            <a:spLocks noGrp="1" noChangeArrowheads="1"/>
          </p:cNvSpPr>
          <p:nvPr>
            <p:ph type="ftr" sz="quarter" idx="11"/>
          </p:nvPr>
        </p:nvSpPr>
        <p:spPr>
          <a:ln/>
        </p:spPr>
        <p:txBody>
          <a:bodyPr/>
          <a:lstStyle>
            <a:lvl1pPr>
              <a:defRPr/>
            </a:lvl1pPr>
          </a:lstStyle>
          <a:p>
            <a:pPr>
              <a:defRPr/>
            </a:pPr>
            <a:r>
              <a:rPr lang="en-US"/>
              <a:t>Data Mining: Concepts and Techniques</a:t>
            </a:r>
          </a:p>
        </p:txBody>
      </p:sp>
      <p:sp>
        <p:nvSpPr>
          <p:cNvPr id="6" name="Rectangle 2061"/>
          <p:cNvSpPr>
            <a:spLocks noGrp="1" noChangeArrowheads="1"/>
          </p:cNvSpPr>
          <p:nvPr>
            <p:ph type="sldNum" sz="quarter" idx="12"/>
          </p:nvPr>
        </p:nvSpPr>
        <p:spPr>
          <a:ln/>
        </p:spPr>
        <p:txBody>
          <a:bodyPr/>
          <a:lstStyle>
            <a:lvl1pPr>
              <a:defRPr/>
            </a:lvl1pPr>
          </a:lstStyle>
          <a:p>
            <a:pPr>
              <a:defRPr/>
            </a:pPr>
            <a:fld id="{F677E5BE-6E28-4789-8253-3C5ACC639799}" type="slidenum">
              <a:rPr lang="en-US"/>
              <a:pPr>
                <a:defRPr/>
              </a:pPr>
              <a:t>‹#›</a:t>
            </a:fld>
            <a:endParaRPr lang="en-US"/>
          </a:p>
        </p:txBody>
      </p:sp>
    </p:spTree>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93038"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447800"/>
            <a:ext cx="4114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4478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0" y="40386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152400" y="6477000"/>
            <a:ext cx="1905000" cy="381000"/>
          </a:xfrm>
        </p:spPr>
        <p:txBody>
          <a:bodyPr/>
          <a:lstStyle>
            <a:lvl1pPr>
              <a:defRPr/>
            </a:lvl1pPr>
          </a:lstStyle>
          <a:p>
            <a:fld id="{08834559-7210-4504-95E2-D26995E33C1A}" type="datetime4">
              <a:rPr lang="en-US"/>
              <a:pPr/>
              <a:t>September 19, 2016</a:t>
            </a:fld>
            <a:endParaRPr lang="en-US"/>
          </a:p>
        </p:txBody>
      </p:sp>
      <p:sp>
        <p:nvSpPr>
          <p:cNvPr id="7" name="Footer Placeholder 6"/>
          <p:cNvSpPr>
            <a:spLocks noGrp="1"/>
          </p:cNvSpPr>
          <p:nvPr>
            <p:ph type="ftr" sz="quarter" idx="11"/>
          </p:nvPr>
        </p:nvSpPr>
        <p:spPr>
          <a:xfrm>
            <a:off x="3124200" y="6477000"/>
            <a:ext cx="2895600" cy="381000"/>
          </a:xfrm>
        </p:spPr>
        <p:txBody>
          <a:bodyPr/>
          <a:lstStyle>
            <a:lvl1pPr>
              <a:defRPr/>
            </a:lvl1pPr>
          </a:lstStyle>
          <a:p>
            <a:r>
              <a:rPr lang="en-US"/>
              <a:t>Data Mining: Concepts and Techniques</a:t>
            </a:r>
          </a:p>
        </p:txBody>
      </p:sp>
      <p:sp>
        <p:nvSpPr>
          <p:cNvPr id="8" name="Slide Number Placeholder 7"/>
          <p:cNvSpPr>
            <a:spLocks noGrp="1"/>
          </p:cNvSpPr>
          <p:nvPr>
            <p:ph type="sldNum" sz="quarter" idx="12"/>
          </p:nvPr>
        </p:nvSpPr>
        <p:spPr>
          <a:xfrm>
            <a:off x="7239000" y="6477000"/>
            <a:ext cx="1905000" cy="381000"/>
          </a:xfrm>
        </p:spPr>
        <p:txBody>
          <a:bodyPr/>
          <a:lstStyle>
            <a:lvl1pPr>
              <a:defRPr/>
            </a:lvl1pPr>
          </a:lstStyle>
          <a:p>
            <a:fld id="{8AEDA28C-9509-4C2D-B43E-1076C0A98735}" type="slidenum">
              <a:rPr lang="en-US"/>
              <a:pPr/>
              <a:t>‹#›</a:t>
            </a:fld>
            <a:endParaRPr lang="en-US"/>
          </a:p>
        </p:txBody>
      </p:sp>
    </p:spTree>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381000"/>
            <a:ext cx="7793038"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4800" y="14478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0" y="14478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04800" y="40386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572000" y="40386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52400" y="6477000"/>
            <a:ext cx="1905000" cy="381000"/>
          </a:xfrm>
        </p:spPr>
        <p:txBody>
          <a:bodyPr/>
          <a:lstStyle>
            <a:lvl1pPr>
              <a:defRPr/>
            </a:lvl1pPr>
          </a:lstStyle>
          <a:p>
            <a:fld id="{E4FB9491-EA03-40AB-903D-3201B521B676}" type="datetime4">
              <a:rPr lang="en-US"/>
              <a:pPr/>
              <a:t>September 19, 2016</a:t>
            </a:fld>
            <a:endParaRPr lang="en-US"/>
          </a:p>
        </p:txBody>
      </p:sp>
      <p:sp>
        <p:nvSpPr>
          <p:cNvPr id="8" name="Footer Placeholder 7"/>
          <p:cNvSpPr>
            <a:spLocks noGrp="1"/>
          </p:cNvSpPr>
          <p:nvPr>
            <p:ph type="ftr" sz="quarter" idx="11"/>
          </p:nvPr>
        </p:nvSpPr>
        <p:spPr>
          <a:xfrm>
            <a:off x="3124200" y="6477000"/>
            <a:ext cx="2895600" cy="381000"/>
          </a:xfrm>
        </p:spPr>
        <p:txBody>
          <a:bodyPr/>
          <a:lstStyle>
            <a:lvl1pPr>
              <a:defRPr/>
            </a:lvl1pPr>
          </a:lstStyle>
          <a:p>
            <a:r>
              <a:rPr lang="en-US"/>
              <a:t>Data Mining: Concepts and Techniques</a:t>
            </a:r>
          </a:p>
        </p:txBody>
      </p:sp>
      <p:sp>
        <p:nvSpPr>
          <p:cNvPr id="9" name="Slide Number Placeholder 8"/>
          <p:cNvSpPr>
            <a:spLocks noGrp="1"/>
          </p:cNvSpPr>
          <p:nvPr>
            <p:ph type="sldNum" sz="quarter" idx="12"/>
          </p:nvPr>
        </p:nvSpPr>
        <p:spPr>
          <a:xfrm>
            <a:off x="7239000" y="6477000"/>
            <a:ext cx="1905000" cy="381000"/>
          </a:xfrm>
        </p:spPr>
        <p:txBody>
          <a:bodyPr/>
          <a:lstStyle>
            <a:lvl1pPr>
              <a:defRPr/>
            </a:lvl1pPr>
          </a:lstStyle>
          <a:p>
            <a:fld id="{45F20944-A4C7-42FB-A881-3002D2DF7EB6}" type="slidenum">
              <a:rPr lang="en-US"/>
              <a:pPr/>
              <a:t>‹#›</a:t>
            </a:fld>
            <a:endParaRPr 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40D572E-F75F-4490-A1A2-7BA1F79CA133}" type="datetime1">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93038"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447800"/>
            <a:ext cx="4114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572000" y="1447800"/>
            <a:ext cx="4114800" cy="5029200"/>
          </a:xfrm>
        </p:spPr>
        <p:txBody>
          <a:bodyPr/>
          <a:lstStyle/>
          <a:p>
            <a:endParaRPr lang="en-US"/>
          </a:p>
        </p:txBody>
      </p:sp>
      <p:sp>
        <p:nvSpPr>
          <p:cNvPr id="5" name="Date Placeholder 4"/>
          <p:cNvSpPr>
            <a:spLocks noGrp="1"/>
          </p:cNvSpPr>
          <p:nvPr>
            <p:ph type="dt" sz="half" idx="10"/>
          </p:nvPr>
        </p:nvSpPr>
        <p:spPr>
          <a:xfrm>
            <a:off x="152400" y="6477000"/>
            <a:ext cx="1905000" cy="381000"/>
          </a:xfrm>
        </p:spPr>
        <p:txBody>
          <a:bodyPr/>
          <a:lstStyle>
            <a:lvl1pPr>
              <a:defRPr/>
            </a:lvl1pPr>
          </a:lstStyle>
          <a:p>
            <a:fld id="{A06DD897-D751-4C3C-AA27-CD6F1531E5A4}" type="datetime4">
              <a:rPr lang="en-US"/>
              <a:pPr/>
              <a:t>September 19, 2016</a:t>
            </a:fld>
            <a:endParaRPr lang="en-US"/>
          </a:p>
        </p:txBody>
      </p:sp>
      <p:sp>
        <p:nvSpPr>
          <p:cNvPr id="6" name="Footer Placeholder 5"/>
          <p:cNvSpPr>
            <a:spLocks noGrp="1"/>
          </p:cNvSpPr>
          <p:nvPr>
            <p:ph type="ftr" sz="quarter" idx="11"/>
          </p:nvPr>
        </p:nvSpPr>
        <p:spPr>
          <a:xfrm>
            <a:off x="3124200" y="6477000"/>
            <a:ext cx="2895600" cy="381000"/>
          </a:xfrm>
        </p:spPr>
        <p:txBody>
          <a:bodyPr/>
          <a:lstStyle>
            <a:lvl1pPr>
              <a:defRPr/>
            </a:lvl1pPr>
          </a:lstStyle>
          <a:p>
            <a:r>
              <a:rPr lang="en-US"/>
              <a:t>Data Mining: Concepts and Techniques</a:t>
            </a:r>
          </a:p>
        </p:txBody>
      </p:sp>
      <p:sp>
        <p:nvSpPr>
          <p:cNvPr id="7" name="Slide Number Placeholder 6"/>
          <p:cNvSpPr>
            <a:spLocks noGrp="1"/>
          </p:cNvSpPr>
          <p:nvPr>
            <p:ph type="sldNum" sz="quarter" idx="12"/>
          </p:nvPr>
        </p:nvSpPr>
        <p:spPr>
          <a:xfrm>
            <a:off x="7239000" y="6477000"/>
            <a:ext cx="1905000" cy="381000"/>
          </a:xfrm>
        </p:spPr>
        <p:txBody>
          <a:bodyPr/>
          <a:lstStyle>
            <a:lvl1pPr>
              <a:defRPr/>
            </a:lvl1pPr>
          </a:lstStyle>
          <a:p>
            <a:fld id="{AC37DED2-A907-41D6-866F-457D38A00043}" type="slidenum">
              <a:rPr lang="en-US"/>
              <a:pPr/>
              <a:t>‹#›</a:t>
            </a:fld>
            <a:endParaRPr lang="en-US"/>
          </a:p>
        </p:txBody>
      </p:sp>
    </p:spTree>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CS490D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9383EBDA-1A59-430E-AC19-CEEBA612A810}" type="slidenum">
              <a:rPr lang="en-US"/>
              <a:pPr/>
              <a:t>‹#›</a:t>
            </a:fld>
            <a:endParaRPr lang="en-US"/>
          </a:p>
        </p:txBody>
      </p:sp>
    </p:spTree>
  </p:cSld>
  <p:clrMapOvr>
    <a:masterClrMapping/>
  </p:clrMapOvr>
  <p:transition spd="med">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a:t>CS490D</a:t>
            </a: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11DEC9AA-DBA5-4F50-8142-F631B3D12754}" type="slidenum">
              <a:rPr lang="en-US"/>
              <a:pPr/>
              <a:t>‹#›</a:t>
            </a:fld>
            <a:endParaRPr lang="en-US"/>
          </a:p>
        </p:txBody>
      </p:sp>
    </p:spTree>
  </p:cSld>
  <p:clrMapOvr>
    <a:masterClrMapping/>
  </p:clrMapOvr>
  <p:transition spd="med">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CS490D</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BDE26A1-180D-4AB3-8FD1-338274A880F3}" type="slidenum">
              <a:rPr lang="en-US"/>
              <a:pPr/>
              <a:t>‹#›</a:t>
            </a:fld>
            <a:endParaRPr lang="en-US"/>
          </a:p>
        </p:txBody>
      </p:sp>
    </p:spTree>
  </p:cSld>
  <p:clrMapOvr>
    <a:masterClrMapping/>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B73927-5083-42EC-9241-62C11BEF15E7}" type="datetime1">
              <a:rPr lang="en-US" smtClean="0"/>
              <a:pPr/>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F943927-9D6D-4C74-BB31-3BD8A9B02312}" type="datetime1">
              <a:rPr lang="en-US" smtClean="0"/>
              <a:pPr/>
              <a:t>9/19/2016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DB4E7A-C1B1-C24D-81B4-E5D54657DD5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31C99540-56BA-4765-BDED-E92733341E9C}" type="datetime1">
              <a:rPr lang="en-US" smtClean="0"/>
              <a:pPr/>
              <a:t>9/19/2016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r>
              <a:rPr lang="en-US" b="1" dirty="0" smtClean="0"/>
              <a:t>IT-790  </a:t>
            </a:r>
            <a:r>
              <a:rPr lang="en-US" b="1" dirty="0" smtClean="0">
                <a:latin typeface="Calibri"/>
              </a:rPr>
              <a:t>•  </a:t>
            </a:r>
            <a:r>
              <a:rPr lang="en-US" b="1" dirty="0" smtClean="0"/>
              <a:t>ICP-690  </a:t>
            </a:r>
            <a:r>
              <a:rPr lang="en-US" b="1" dirty="0" smtClean="0">
                <a:latin typeface="Calibri"/>
              </a:rPr>
              <a:t>•  </a:t>
            </a:r>
            <a:r>
              <a:rPr lang="en-US" b="1" dirty="0" smtClean="0"/>
              <a:t>HADM-690   Spring 2013</a:t>
            </a:r>
            <a:endParaRPr lang="en-US" dirty="0" smtClean="0"/>
          </a:p>
          <a:p>
            <a:r>
              <a:rPr lang="en-US" b="1" dirty="0" smtClean="0"/>
              <a:t>Quality Management:  Six Sigma Greenbelt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88DB4E7A-C1B1-C24D-81B4-E5D54657DD52}" type="slidenum">
              <a:rPr lang="en-US" smtClean="0"/>
              <a:pPr/>
              <a:t>‹#›</a:t>
            </a:fld>
            <a:endParaRPr lang="en-US" dirty="0"/>
          </a:p>
        </p:txBody>
      </p:sp>
      <p:pic>
        <p:nvPicPr>
          <p:cNvPr id="138242" name="Picture 2"/>
          <p:cNvPicPr>
            <a:picLocks noChangeAspect="1" noChangeArrowheads="1"/>
          </p:cNvPicPr>
          <p:nvPr userDrawn="1"/>
        </p:nvPicPr>
        <p:blipFill>
          <a:blip r:embed="rId36"/>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hf hdr="0" ftr="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19.xml"/><Relationship Id="rId1" Type="http://schemas.openxmlformats.org/officeDocument/2006/relationships/vmlDrawing" Target="../drawings/vmlDrawing1.vml"/><Relationship Id="rId5" Type="http://schemas.openxmlformats.org/officeDocument/2006/relationships/image" Target="../media/image29.png"/><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Microsoft_Word_97_-_2003_Document2.doc"/><Relationship Id="rId2" Type="http://schemas.openxmlformats.org/officeDocument/2006/relationships/slideLayout" Target="../slideLayouts/slideLayout19.xml"/><Relationship Id="rId1" Type="http://schemas.openxmlformats.org/officeDocument/2006/relationships/vmlDrawing" Target="../drawings/vmlDrawing2.vml"/><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9.xml"/><Relationship Id="rId1" Type="http://schemas.openxmlformats.org/officeDocument/2006/relationships/vmlDrawing" Target="../drawings/vmlDrawing4.vml"/><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Microsoft_Word_97_-_2003_Document3.doc"/><Relationship Id="rId7" Type="http://schemas.openxmlformats.org/officeDocument/2006/relationships/oleObject" Target="../embeddings/oleObject4.bin"/><Relationship Id="rId2" Type="http://schemas.openxmlformats.org/officeDocument/2006/relationships/slideLayout" Target="../slideLayouts/slideLayout19.xml"/><Relationship Id="rId1" Type="http://schemas.openxmlformats.org/officeDocument/2006/relationships/vmlDrawing" Target="../drawings/vmlDrawing5.vml"/><Relationship Id="rId6" Type="http://schemas.openxmlformats.org/officeDocument/2006/relationships/image" Target="../media/image37.wmf"/><Relationship Id="rId5" Type="http://schemas.openxmlformats.org/officeDocument/2006/relationships/oleObject" Target="../embeddings/oleObject3.bin"/><Relationship Id="rId10" Type="http://schemas.openxmlformats.org/officeDocument/2006/relationships/image" Target="../media/image39.wmf"/><Relationship Id="rId4" Type="http://schemas.openxmlformats.org/officeDocument/2006/relationships/image" Target="../media/image30.emf"/><Relationship Id="rId9"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Microsoft_Word_97_-_2003_Document4.doc"/><Relationship Id="rId2" Type="http://schemas.openxmlformats.org/officeDocument/2006/relationships/slideLayout" Target="../slideLayouts/slideLayout19.xml"/><Relationship Id="rId1" Type="http://schemas.openxmlformats.org/officeDocument/2006/relationships/vmlDrawing" Target="../drawings/vmlDrawing6.v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9.xml"/><Relationship Id="rId1" Type="http://schemas.openxmlformats.org/officeDocument/2006/relationships/vmlDrawing" Target="../drawings/vmlDrawing7.vml"/><Relationship Id="rId4" Type="http://schemas.openxmlformats.org/officeDocument/2006/relationships/image" Target="../media/image43.wmf"/></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hyperlink" Target="http://www2.cs.uregina.ca/~dbd/cs831/notes/itemsets/itemset_prog1.html"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9.xml"/><Relationship Id="rId1" Type="http://schemas.openxmlformats.org/officeDocument/2006/relationships/vmlDrawing" Target="../drawings/vmlDrawing8.vml"/><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hyperlink" Target="http://www.rdatamining.com/docs/association-rule-mining-with-r" TargetMode="External"/><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52.wmf"/><Relationship Id="rId5" Type="http://schemas.openxmlformats.org/officeDocument/2006/relationships/oleObject" Target="../embeddings/oleObject9.bin"/><Relationship Id="rId4" Type="http://schemas.openxmlformats.org/officeDocument/2006/relationships/image" Target="../media/image51.wmf"/></Relationships>
</file>

<file path=ppt/slides/_rels/slide46.xml.rels><?xml version="1.0" encoding="UTF-8" standalone="yes"?>
<Relationships xmlns="http://schemas.openxmlformats.org/package/2006/relationships"><Relationship Id="rId3" Type="http://schemas.openxmlformats.org/officeDocument/2006/relationships/hyperlink" Target="http://www.rdatamining.com/data/titanic.raw.rdata" TargetMode="External"/><Relationship Id="rId2" Type="http://schemas.openxmlformats.org/officeDocument/2006/relationships/image" Target="../media/image53.png"/><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hyperlink" Target="http://brandcheerleader.com/2015/02/13/bright-cellars-3/?n_id=ff&amp;a_id=fcs" TargetMode="External"/><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guidetodatamining.com/" TargetMode="External"/><Relationship Id="rId1" Type="http://schemas.openxmlformats.org/officeDocument/2006/relationships/slideLayout" Target="../slideLayouts/slideLayout19.xml"/><Relationship Id="rId5" Type="http://schemas.openxmlformats.org/officeDocument/2006/relationships/hyperlink" Target="https://store.enthought.com/downloads/#default" TargetMode="Externa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guidetodatamining.com/assets/data/BX-Dump.zip" TargetMode="Externa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guidetodatamining.com/assets/data/Movie_Ratings.csv" TargetMode="External"/><Relationship Id="rId2" Type="http://schemas.openxmlformats.org/officeDocument/2006/relationships/hyperlink" Target="http://guidetodatamining.com/chapter2/" TargetMode="External"/><Relationship Id="rId1" Type="http://schemas.openxmlformats.org/officeDocument/2006/relationships/slideLayout" Target="../slideLayouts/slideLayout19.xml"/><Relationship Id="rId4" Type="http://schemas.openxmlformats.org/officeDocument/2006/relationships/hyperlink" Target="https://raw.githubusercontent.com/zacharski/pg2dm-python/master/ch2/recommender.py"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hyperlink" Target="http://hortonworks.com/hadoop-tutorial/how-to-refine-and-visualize-sentiment-data/" TargetMode="Externa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IT-533</a:t>
            </a:r>
            <a:r>
              <a:rPr lang="en-US" sz="4000" dirty="0" smtClean="0"/>
              <a:t>: Data Mining</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5</a:t>
            </a:r>
          </a:p>
          <a:p>
            <a:r>
              <a:rPr lang="en-US" sz="2800" dirty="0" smtClean="0"/>
              <a:t>Sonja Streuber</a:t>
            </a:r>
            <a:endParaRPr lang="en-US" sz="2800" dirty="0"/>
          </a:p>
        </p:txBody>
      </p:sp>
      <p:pic>
        <p:nvPicPr>
          <p:cNvPr id="2050" name="Picture 2" descr="http://techfruit.com/wp-content/uploads/2013/05/data-mining.png"/>
          <p:cNvPicPr>
            <a:picLocks noChangeAspect="1" noChangeArrowheads="1"/>
          </p:cNvPicPr>
          <p:nvPr/>
        </p:nvPicPr>
        <p:blipFill>
          <a:blip r:embed="rId2"/>
          <a:srcRect/>
          <a:stretch>
            <a:fillRect/>
          </a:stretch>
        </p:blipFill>
        <p:spPr bwMode="auto">
          <a:xfrm>
            <a:off x="4184649" y="2554393"/>
            <a:ext cx="4072555" cy="2312882"/>
          </a:xfrm>
          <a:prstGeom prst="rect">
            <a:avLst/>
          </a:prstGeom>
          <a:noFill/>
        </p:spPr>
      </p:pic>
    </p:spTree>
    <p:extLst>
      <p:ext uri="{BB962C8B-B14F-4D97-AF65-F5344CB8AC3E}">
        <p14:creationId xmlns:p14="http://schemas.microsoft.com/office/powerpoint/2010/main" val="3225535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Rectangle 2"/>
          <p:cNvSpPr>
            <a:spLocks noGrp="1" noChangeArrowheads="1"/>
          </p:cNvSpPr>
          <p:nvPr>
            <p:ph type="title" idx="4294967295"/>
          </p:nvPr>
        </p:nvSpPr>
        <p:spPr>
          <a:xfrm>
            <a:off x="881742" y="800100"/>
            <a:ext cx="7805057" cy="814306"/>
          </a:xfrm>
        </p:spPr>
        <p:txBody>
          <a:bodyPr>
            <a:normAutofit/>
          </a:bodyPr>
          <a:lstStyle/>
          <a:p>
            <a:r>
              <a:rPr lang="en-US" sz="3600" b="1" dirty="0"/>
              <a:t>Association Rule Mining</a:t>
            </a:r>
          </a:p>
        </p:txBody>
      </p:sp>
      <p:sp>
        <p:nvSpPr>
          <p:cNvPr id="1230851" name="Rectangle 3"/>
          <p:cNvSpPr>
            <a:spLocks noGrp="1" noChangeArrowheads="1"/>
          </p:cNvSpPr>
          <p:nvPr>
            <p:ph type="body" idx="4294967295"/>
          </p:nvPr>
        </p:nvSpPr>
        <p:spPr>
          <a:xfrm>
            <a:off x="228600" y="1676400"/>
            <a:ext cx="8394699" cy="1371600"/>
          </a:xfrm>
        </p:spPr>
        <p:txBody>
          <a:bodyPr>
            <a:noAutofit/>
          </a:bodyPr>
          <a:lstStyle/>
          <a:p>
            <a:pPr marL="274320" indent="-274320">
              <a:spcBef>
                <a:spcPts val="0"/>
              </a:spcBef>
            </a:pPr>
            <a:r>
              <a:rPr lang="en-US" sz="1800" dirty="0"/>
              <a:t>Given a set of transactions, find </a:t>
            </a:r>
            <a:r>
              <a:rPr lang="en-US" sz="1800" dirty="0" smtClean="0"/>
              <a:t>rules, frequent patterns, associations, correlations, or co-occurrences that </a:t>
            </a:r>
            <a:r>
              <a:rPr lang="en-US" sz="1800" dirty="0"/>
              <a:t>will predict the occurrence of an item based on the occurrences of other items in the </a:t>
            </a:r>
            <a:r>
              <a:rPr lang="en-US" sz="1800" dirty="0" smtClean="0"/>
              <a:t>transaction</a:t>
            </a:r>
          </a:p>
          <a:p>
            <a:pPr marL="274320" indent="-274320">
              <a:spcBef>
                <a:spcPts val="0"/>
              </a:spcBef>
            </a:pPr>
            <a:r>
              <a:rPr lang="en-US" sz="1800" dirty="0" smtClean="0">
                <a:solidFill>
                  <a:schemeClr val="tx2"/>
                </a:solidFill>
              </a:rPr>
              <a:t>Frequent pattern</a:t>
            </a:r>
            <a:r>
              <a:rPr lang="en-US" sz="1800" dirty="0" smtClean="0"/>
              <a:t>: pattern (set of items, sequence, etc.) that occurs frequently in a database [AIS93]</a:t>
            </a:r>
          </a:p>
          <a:p>
            <a:pPr>
              <a:buNone/>
            </a:pPr>
            <a:endParaRPr lang="en-US" sz="1800" dirty="0"/>
          </a:p>
        </p:txBody>
      </p:sp>
      <p:sp>
        <p:nvSpPr>
          <p:cNvPr id="1230852" name="Text Box 4"/>
          <p:cNvSpPr txBox="1">
            <a:spLocks noChangeArrowheads="1"/>
          </p:cNvSpPr>
          <p:nvPr/>
        </p:nvSpPr>
        <p:spPr bwMode="auto">
          <a:xfrm>
            <a:off x="471060" y="3262760"/>
            <a:ext cx="4191000" cy="396875"/>
          </a:xfrm>
          <a:prstGeom prst="rect">
            <a:avLst/>
          </a:prstGeom>
          <a:noFill/>
          <a:ln w="12700">
            <a:noFill/>
            <a:miter lim="800000"/>
            <a:headEnd/>
            <a:tailEnd/>
          </a:ln>
          <a:effectLst/>
        </p:spPr>
        <p:txBody>
          <a:bodyPr>
            <a:spAutoFit/>
          </a:bodyPr>
          <a:lstStyle/>
          <a:p>
            <a:pPr>
              <a:spcBef>
                <a:spcPct val="50000"/>
              </a:spcBef>
            </a:pPr>
            <a:r>
              <a:rPr lang="en-US" sz="2000" dirty="0">
                <a:solidFill>
                  <a:srgbClr val="0C6D9C"/>
                </a:solidFill>
              </a:rPr>
              <a:t>Market-Basket transactions</a:t>
            </a:r>
          </a:p>
        </p:txBody>
      </p:sp>
      <p:graphicFrame>
        <p:nvGraphicFramePr>
          <p:cNvPr id="1230853" name="Object 5"/>
          <p:cNvGraphicFramePr>
            <a:graphicFrameLocks noChangeAspect="1"/>
          </p:cNvGraphicFramePr>
          <p:nvPr/>
        </p:nvGraphicFramePr>
        <p:xfrm>
          <a:off x="394860" y="3872360"/>
          <a:ext cx="4343400" cy="2532063"/>
        </p:xfrm>
        <a:graphic>
          <a:graphicData uri="http://schemas.openxmlformats.org/presentationml/2006/ole">
            <mc:AlternateContent xmlns:mc="http://schemas.openxmlformats.org/markup-compatibility/2006">
              <mc:Choice xmlns:v="urn:schemas-microsoft-com:vml" Requires="v">
                <p:oleObj spid="_x0000_s643129" name="Document" r:id="rId3" imgW="3433292" imgH="1998228" progId="Word.Document.8">
                  <p:embed/>
                </p:oleObj>
              </mc:Choice>
              <mc:Fallback>
                <p:oleObj name="Document" r:id="rId3" imgW="3433292" imgH="1998228"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60" y="3872360"/>
                        <a:ext cx="4343400" cy="253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54" name="Text Box 6"/>
          <p:cNvSpPr txBox="1">
            <a:spLocks noChangeArrowheads="1"/>
          </p:cNvSpPr>
          <p:nvPr/>
        </p:nvSpPr>
        <p:spPr bwMode="auto">
          <a:xfrm>
            <a:off x="4876800" y="2865885"/>
            <a:ext cx="3810000" cy="396875"/>
          </a:xfrm>
          <a:prstGeom prst="rect">
            <a:avLst/>
          </a:prstGeom>
          <a:noFill/>
          <a:ln w="12700">
            <a:noFill/>
            <a:miter lim="800000"/>
            <a:headEnd/>
            <a:tailEnd/>
          </a:ln>
          <a:effectLst/>
        </p:spPr>
        <p:txBody>
          <a:bodyPr>
            <a:spAutoFit/>
          </a:bodyPr>
          <a:lstStyle/>
          <a:p>
            <a:pPr>
              <a:spcBef>
                <a:spcPct val="50000"/>
              </a:spcBef>
            </a:pPr>
            <a:r>
              <a:rPr lang="en-US" sz="2000" dirty="0"/>
              <a:t>Example of Association Rules</a:t>
            </a:r>
          </a:p>
        </p:txBody>
      </p:sp>
      <p:sp>
        <p:nvSpPr>
          <p:cNvPr id="1230855" name="Text Box 7"/>
          <p:cNvSpPr txBox="1">
            <a:spLocks noChangeArrowheads="1"/>
          </p:cNvSpPr>
          <p:nvPr/>
        </p:nvSpPr>
        <p:spPr bwMode="auto">
          <a:xfrm>
            <a:off x="5334000" y="3214240"/>
            <a:ext cx="3276600" cy="915988"/>
          </a:xfrm>
          <a:prstGeom prst="rect">
            <a:avLst/>
          </a:prstGeom>
          <a:noFill/>
          <a:ln w="12700">
            <a:noFill/>
            <a:miter lim="800000"/>
            <a:headEnd/>
            <a:tailEnd/>
          </a:ln>
          <a:effectLst/>
        </p:spPr>
        <p:txBody>
          <a:bodyPr>
            <a:spAutoFit/>
          </a:bodyPr>
          <a:lstStyle/>
          <a:p>
            <a:pPr>
              <a:spcBef>
                <a:spcPct val="50000"/>
              </a:spcBef>
            </a:pPr>
            <a:r>
              <a:rPr lang="en-US" sz="1800" b="0" dirty="0"/>
              <a:t>{Diaper} </a:t>
            </a:r>
            <a:r>
              <a:rPr lang="en-US" sz="1800" b="0" dirty="0">
                <a:sym typeface="Symbol" pitchFamily="18" charset="2"/>
              </a:rPr>
              <a:t> {Beer},</a:t>
            </a:r>
            <a:br>
              <a:rPr lang="en-US" sz="1800" b="0" dirty="0">
                <a:sym typeface="Symbol" pitchFamily="18" charset="2"/>
              </a:rPr>
            </a:br>
            <a:r>
              <a:rPr lang="en-US" sz="1800" b="0" dirty="0">
                <a:sym typeface="Symbol" pitchFamily="18" charset="2"/>
              </a:rPr>
              <a:t>{Milk, Bread}  {</a:t>
            </a:r>
            <a:r>
              <a:rPr lang="en-US" sz="1800" b="0" dirty="0" err="1">
                <a:sym typeface="Symbol" pitchFamily="18" charset="2"/>
              </a:rPr>
              <a:t>Eggs,Coke</a:t>
            </a:r>
            <a:r>
              <a:rPr lang="en-US" sz="1800" b="0" dirty="0">
                <a:sym typeface="Symbol" pitchFamily="18" charset="2"/>
              </a:rPr>
              <a:t>},</a:t>
            </a:r>
            <a:br>
              <a:rPr lang="en-US" sz="1800" b="0" dirty="0">
                <a:sym typeface="Symbol" pitchFamily="18" charset="2"/>
              </a:rPr>
            </a:br>
            <a:r>
              <a:rPr lang="en-US" sz="1800" b="0" dirty="0">
                <a:sym typeface="Symbol" pitchFamily="18" charset="2"/>
              </a:rPr>
              <a:t>{Beer, Bread}  {Milk},</a:t>
            </a:r>
          </a:p>
        </p:txBody>
      </p:sp>
      <p:pic>
        <p:nvPicPr>
          <p:cNvPr id="643075" name="Picture 3"/>
          <p:cNvPicPr>
            <a:picLocks noChangeAspect="1" noChangeArrowheads="1"/>
          </p:cNvPicPr>
          <p:nvPr/>
        </p:nvPicPr>
        <p:blipFill>
          <a:blip r:embed="rId5"/>
          <a:srcRect/>
          <a:stretch>
            <a:fillRect/>
          </a:stretch>
        </p:blipFill>
        <p:spPr bwMode="auto">
          <a:xfrm>
            <a:off x="5117511" y="4242518"/>
            <a:ext cx="2743200" cy="18764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085A4E53-FA87-48F5-8E65-BCB4DF60163F}" type="slidenum">
              <a:rPr lang="en-US" altLang="en-US" smtClean="0"/>
              <a:pPr/>
              <a:t>11</a:t>
            </a:fld>
            <a:endParaRPr lang="en-US" altLang="en-US" smtClean="0"/>
          </a:p>
        </p:txBody>
      </p:sp>
      <p:sp>
        <p:nvSpPr>
          <p:cNvPr id="9219" name="Rectangle 2"/>
          <p:cNvSpPr>
            <a:spLocks noGrp="1" noChangeArrowheads="1"/>
          </p:cNvSpPr>
          <p:nvPr>
            <p:ph type="title" idx="4294967295"/>
          </p:nvPr>
        </p:nvSpPr>
        <p:spPr>
          <a:xfrm>
            <a:off x="868366" y="663802"/>
            <a:ext cx="7391400" cy="860198"/>
          </a:xfrm>
        </p:spPr>
        <p:txBody>
          <a:bodyPr>
            <a:noAutofit/>
          </a:bodyPr>
          <a:lstStyle/>
          <a:p>
            <a:pPr eaLnBrk="1" hangingPunct="1"/>
            <a:r>
              <a:rPr lang="en-US" altLang="en-US" sz="3600" b="1" dirty="0" smtClean="0"/>
              <a:t>Association Rules</a:t>
            </a:r>
          </a:p>
        </p:txBody>
      </p:sp>
      <p:sp>
        <p:nvSpPr>
          <p:cNvPr id="9220" name="Rectangle 3"/>
          <p:cNvSpPr>
            <a:spLocks noGrp="1" noChangeArrowheads="1"/>
          </p:cNvSpPr>
          <p:nvPr>
            <p:ph type="body" idx="4294967295"/>
          </p:nvPr>
        </p:nvSpPr>
        <p:spPr>
          <a:xfrm>
            <a:off x="3973290" y="1638304"/>
            <a:ext cx="4664529" cy="4577432"/>
          </a:xfrm>
        </p:spPr>
        <p:txBody>
          <a:bodyPr>
            <a:normAutofit/>
          </a:bodyPr>
          <a:lstStyle/>
          <a:p>
            <a:pPr marL="457200" indent="-457200" eaLnBrk="1" hangingPunct="1"/>
            <a:r>
              <a:rPr lang="en-US" altLang="en-US" sz="2000" dirty="0" smtClean="0"/>
              <a:t>Find all the rules </a:t>
            </a:r>
            <a:r>
              <a:rPr lang="en-US" altLang="en-US" sz="2000" i="1" dirty="0" smtClean="0"/>
              <a:t>X </a:t>
            </a:r>
            <a:r>
              <a:rPr lang="en-US" altLang="en-US" sz="2000" dirty="0" smtClean="0">
                <a:sym typeface="Wingdings" pitchFamily="2" charset="2"/>
              </a:rPr>
              <a:t> </a:t>
            </a:r>
            <a:r>
              <a:rPr lang="en-US" altLang="en-US" sz="2000" i="1" dirty="0" smtClean="0">
                <a:sym typeface="Wingdings" pitchFamily="2" charset="2"/>
              </a:rPr>
              <a:t>Y</a:t>
            </a:r>
            <a:r>
              <a:rPr lang="en-US" altLang="en-US" sz="2000" i="1" dirty="0" smtClean="0">
                <a:sym typeface="Symbol" pitchFamily="18" charset="2"/>
              </a:rPr>
              <a:t> </a:t>
            </a:r>
            <a:r>
              <a:rPr lang="en-US" altLang="en-US" sz="2000" dirty="0" smtClean="0"/>
              <a:t>with minimum support and confidence</a:t>
            </a:r>
            <a:endParaRPr lang="en-US" altLang="en-US" sz="2000" dirty="0" smtClean="0">
              <a:sym typeface="Symbol" pitchFamily="18" charset="2"/>
            </a:endParaRPr>
          </a:p>
          <a:p>
            <a:pPr marL="914400" lvl="1" indent="-457200" eaLnBrk="1" hangingPunct="1"/>
            <a:r>
              <a:rPr lang="en-US" altLang="en-US" sz="2000" dirty="0" smtClean="0">
                <a:solidFill>
                  <a:schemeClr val="hlink"/>
                </a:solidFill>
                <a:sym typeface="Symbol" pitchFamily="18" charset="2"/>
              </a:rPr>
              <a:t>support</a:t>
            </a:r>
            <a:r>
              <a:rPr lang="en-US" altLang="en-US" sz="2000" dirty="0" smtClean="0">
                <a:sym typeface="Symbol" pitchFamily="18" charset="2"/>
              </a:rPr>
              <a:t>, </a:t>
            </a:r>
            <a:r>
              <a:rPr lang="en-US" altLang="en-US" sz="2000" i="1" dirty="0" smtClean="0">
                <a:sym typeface="Symbol" pitchFamily="18" charset="2"/>
              </a:rPr>
              <a:t>s</a:t>
            </a:r>
            <a:r>
              <a:rPr lang="en-US" altLang="en-US" sz="2000" dirty="0" smtClean="0">
                <a:sym typeface="Symbol" pitchFamily="18" charset="2"/>
              </a:rPr>
              <a:t>, </a:t>
            </a:r>
            <a:r>
              <a:rPr lang="en-US" altLang="en-US" sz="2000" dirty="0" smtClean="0">
                <a:solidFill>
                  <a:schemeClr val="tx2"/>
                </a:solidFill>
                <a:sym typeface="Symbol" pitchFamily="18" charset="2"/>
              </a:rPr>
              <a:t>probability</a:t>
            </a:r>
            <a:r>
              <a:rPr lang="en-US" altLang="en-US" sz="2000" dirty="0" smtClean="0">
                <a:sym typeface="Symbol" pitchFamily="18" charset="2"/>
              </a:rPr>
              <a:t> that a transaction contains X  Y</a:t>
            </a:r>
          </a:p>
          <a:p>
            <a:pPr marL="914400" lvl="1" indent="-457200" eaLnBrk="1" hangingPunct="1"/>
            <a:r>
              <a:rPr lang="en-US" altLang="en-US" sz="2000" dirty="0" smtClean="0">
                <a:solidFill>
                  <a:schemeClr val="hlink"/>
                </a:solidFill>
                <a:sym typeface="Symbol" pitchFamily="18" charset="2"/>
              </a:rPr>
              <a:t>confidence</a:t>
            </a:r>
            <a:r>
              <a:rPr lang="en-US" altLang="en-US" sz="2000" dirty="0" smtClean="0">
                <a:sym typeface="Symbol" pitchFamily="18" charset="2"/>
              </a:rPr>
              <a:t>, </a:t>
            </a:r>
            <a:r>
              <a:rPr lang="en-US" altLang="en-US" sz="2000" i="1" dirty="0" smtClean="0">
                <a:sym typeface="Symbol" pitchFamily="18" charset="2"/>
              </a:rPr>
              <a:t>c,</a:t>
            </a:r>
            <a:r>
              <a:rPr lang="en-US" altLang="en-US" sz="2000" dirty="0" smtClean="0">
                <a:sym typeface="Symbol" pitchFamily="18" charset="2"/>
              </a:rPr>
              <a:t> </a:t>
            </a:r>
            <a:r>
              <a:rPr lang="en-US" altLang="en-US" sz="2000" dirty="0" smtClean="0">
                <a:solidFill>
                  <a:schemeClr val="tx2"/>
                </a:solidFill>
                <a:sym typeface="Symbol" pitchFamily="18" charset="2"/>
              </a:rPr>
              <a:t>conditional probability</a:t>
            </a:r>
            <a:r>
              <a:rPr lang="en-US" altLang="en-US" sz="2000" dirty="0" smtClean="0">
                <a:sym typeface="Symbol" pitchFamily="18" charset="2"/>
              </a:rPr>
              <a:t> that a transaction having X also contains </a:t>
            </a:r>
            <a:r>
              <a:rPr lang="en-US" altLang="en-US" sz="2000" i="1" dirty="0" smtClean="0">
                <a:sym typeface="Symbol" pitchFamily="18" charset="2"/>
              </a:rPr>
              <a:t>Y</a:t>
            </a:r>
          </a:p>
          <a:p>
            <a:pPr marL="457200" indent="-457200" eaLnBrk="1" hangingPunct="1">
              <a:buFont typeface="Wingdings" pitchFamily="2" charset="2"/>
              <a:buNone/>
            </a:pPr>
            <a:r>
              <a:rPr lang="en-US" altLang="en-US" sz="1800" i="1" dirty="0" smtClean="0"/>
              <a:t>Let  </a:t>
            </a:r>
            <a:r>
              <a:rPr lang="en-US" altLang="en-US" sz="1800" i="1" dirty="0" err="1" smtClean="0"/>
              <a:t>minsup</a:t>
            </a:r>
            <a:r>
              <a:rPr lang="en-US" altLang="en-US" sz="1800" i="1" dirty="0" smtClean="0"/>
              <a:t> = 50%, </a:t>
            </a:r>
            <a:r>
              <a:rPr lang="en-US" altLang="en-US" sz="1800" i="1" dirty="0" err="1" smtClean="0"/>
              <a:t>minconf</a:t>
            </a:r>
            <a:r>
              <a:rPr lang="en-US" altLang="en-US" sz="1800" i="1" dirty="0" smtClean="0"/>
              <a:t> = 50%</a:t>
            </a:r>
          </a:p>
          <a:p>
            <a:pPr marL="457200" indent="-457200" eaLnBrk="1" hangingPunct="1">
              <a:buFont typeface="Wingdings" pitchFamily="2" charset="2"/>
              <a:buNone/>
            </a:pPr>
            <a:r>
              <a:rPr lang="en-US" altLang="en-US" sz="1800" i="1" dirty="0" smtClean="0"/>
              <a:t>Freq. Pat.: </a:t>
            </a:r>
            <a:r>
              <a:rPr lang="en-US" altLang="en-US" sz="1800" dirty="0" smtClean="0"/>
              <a:t>Beer:3, Nuts:3, Diaper:4, Eggs:3, {Beer, Diaper}:3</a:t>
            </a:r>
          </a:p>
        </p:txBody>
      </p:sp>
      <p:grpSp>
        <p:nvGrpSpPr>
          <p:cNvPr id="37" name="Group 36"/>
          <p:cNvGrpSpPr/>
          <p:nvPr/>
        </p:nvGrpSpPr>
        <p:grpSpPr>
          <a:xfrm>
            <a:off x="506193" y="1817922"/>
            <a:ext cx="3352800" cy="4200525"/>
            <a:chOff x="228600" y="1703619"/>
            <a:chExt cx="3352800" cy="4200525"/>
          </a:xfrm>
        </p:grpSpPr>
        <p:sp>
          <p:nvSpPr>
            <p:cNvPr id="9221" name="Oval 5"/>
            <p:cNvSpPr>
              <a:spLocks noChangeArrowheads="1"/>
            </p:cNvSpPr>
            <p:nvPr/>
          </p:nvSpPr>
          <p:spPr bwMode="auto">
            <a:xfrm>
              <a:off x="492125" y="4107094"/>
              <a:ext cx="1643063" cy="1168400"/>
            </a:xfrm>
            <a:prstGeom prst="ellipse">
              <a:avLst/>
            </a:prstGeom>
            <a:solidFill>
              <a:srgbClr val="FFFF00"/>
            </a:solidFill>
            <a:ln w="25400">
              <a:solidFill>
                <a:schemeClr val="tx2"/>
              </a:solidFill>
              <a:round/>
              <a:headEnd/>
              <a:tailEnd/>
            </a:ln>
          </p:spPr>
          <p:txBody>
            <a:bodyPr wrap="none" anchor="ctr"/>
            <a:lstStyle/>
            <a:p>
              <a:endParaRPr lang="en-US" altLang="en-US"/>
            </a:p>
          </p:txBody>
        </p:sp>
        <p:sp>
          <p:nvSpPr>
            <p:cNvPr id="9222" name="Oval 6"/>
            <p:cNvSpPr>
              <a:spLocks noChangeArrowheads="1"/>
            </p:cNvSpPr>
            <p:nvPr/>
          </p:nvSpPr>
          <p:spPr bwMode="auto">
            <a:xfrm>
              <a:off x="1346200" y="4107094"/>
              <a:ext cx="1643063" cy="1298575"/>
            </a:xfrm>
            <a:prstGeom prst="ellipse">
              <a:avLst/>
            </a:prstGeom>
            <a:solidFill>
              <a:srgbClr val="99CCFF">
                <a:alpha val="50195"/>
              </a:srgbClr>
            </a:solidFill>
            <a:ln w="25400">
              <a:solidFill>
                <a:schemeClr val="hlink"/>
              </a:solidFill>
              <a:round/>
              <a:headEnd/>
              <a:tailEnd/>
            </a:ln>
          </p:spPr>
          <p:txBody>
            <a:bodyPr wrap="none" anchor="ctr"/>
            <a:lstStyle/>
            <a:p>
              <a:endParaRPr lang="en-US" altLang="en-US"/>
            </a:p>
          </p:txBody>
        </p:sp>
        <p:sp>
          <p:nvSpPr>
            <p:cNvPr id="9223" name="Line 7"/>
            <p:cNvSpPr>
              <a:spLocks noChangeShapeType="1"/>
            </p:cNvSpPr>
            <p:nvPr/>
          </p:nvSpPr>
          <p:spPr bwMode="auto">
            <a:xfrm flipH="1">
              <a:off x="754063" y="4691294"/>
              <a:ext cx="198437" cy="649288"/>
            </a:xfrm>
            <a:prstGeom prst="line">
              <a:avLst/>
            </a:prstGeom>
            <a:noFill/>
            <a:ln w="9525">
              <a:solidFill>
                <a:schemeClr val="tx2"/>
              </a:solidFill>
              <a:round/>
              <a:headEnd/>
              <a:tailEnd/>
            </a:ln>
          </p:spPr>
          <p:txBody>
            <a:bodyPr wrap="none" anchor="ctr"/>
            <a:lstStyle/>
            <a:p>
              <a:endParaRPr lang="en-US"/>
            </a:p>
          </p:txBody>
        </p:sp>
        <p:sp>
          <p:nvSpPr>
            <p:cNvPr id="9224" name="Line 8"/>
            <p:cNvSpPr>
              <a:spLocks noChangeShapeType="1"/>
            </p:cNvSpPr>
            <p:nvPr/>
          </p:nvSpPr>
          <p:spPr bwMode="auto">
            <a:xfrm flipV="1">
              <a:off x="2727325" y="4237269"/>
              <a:ext cx="196850" cy="584200"/>
            </a:xfrm>
            <a:prstGeom prst="line">
              <a:avLst/>
            </a:prstGeom>
            <a:noFill/>
            <a:ln w="9525">
              <a:solidFill>
                <a:schemeClr val="hlink"/>
              </a:solidFill>
              <a:round/>
              <a:headEnd/>
              <a:tailEnd/>
            </a:ln>
          </p:spPr>
          <p:txBody>
            <a:bodyPr wrap="none" anchor="ctr"/>
            <a:lstStyle/>
            <a:p>
              <a:endParaRPr lang="en-US"/>
            </a:p>
          </p:txBody>
        </p:sp>
        <p:sp>
          <p:nvSpPr>
            <p:cNvPr id="9225" name="Line 9"/>
            <p:cNvSpPr>
              <a:spLocks noChangeShapeType="1"/>
            </p:cNvSpPr>
            <p:nvPr/>
          </p:nvSpPr>
          <p:spPr bwMode="auto">
            <a:xfrm flipH="1" flipV="1">
              <a:off x="1938338" y="3911832"/>
              <a:ext cx="0" cy="779462"/>
            </a:xfrm>
            <a:prstGeom prst="line">
              <a:avLst/>
            </a:prstGeom>
            <a:noFill/>
            <a:ln w="9525">
              <a:solidFill>
                <a:srgbClr val="008000"/>
              </a:solidFill>
              <a:round/>
              <a:headEnd/>
              <a:tailEnd/>
            </a:ln>
          </p:spPr>
          <p:txBody>
            <a:bodyPr wrap="none" anchor="ctr"/>
            <a:lstStyle/>
            <a:p>
              <a:endParaRPr lang="en-US"/>
            </a:p>
          </p:txBody>
        </p:sp>
        <p:sp>
          <p:nvSpPr>
            <p:cNvPr id="9226" name="Text Box 10"/>
            <p:cNvSpPr txBox="1">
              <a:spLocks noChangeArrowheads="1"/>
            </p:cNvSpPr>
            <p:nvPr/>
          </p:nvSpPr>
          <p:spPr bwMode="auto">
            <a:xfrm>
              <a:off x="2463800" y="3716569"/>
              <a:ext cx="1052513" cy="896938"/>
            </a:xfrm>
            <a:prstGeom prst="rect">
              <a:avLst/>
            </a:prstGeom>
            <a:noFill/>
            <a:ln w="9525">
              <a:noFill/>
              <a:miter lim="800000"/>
              <a:headEnd/>
              <a:tailEnd/>
            </a:ln>
          </p:spPr>
          <p:txBody>
            <a:bodyPr>
              <a:spAutoFit/>
            </a:bodyPr>
            <a:lstStyle/>
            <a:p>
              <a:pPr eaLnBrk="0" hangingPunct="0">
                <a:lnSpc>
                  <a:spcPct val="110000"/>
                </a:lnSpc>
              </a:pPr>
              <a:r>
                <a:rPr lang="en-US" altLang="en-US" sz="1600" b="1">
                  <a:solidFill>
                    <a:schemeClr val="hlink"/>
                  </a:solidFill>
                  <a:latin typeface="Times New Roman" pitchFamily="18" charset="0"/>
                </a:rPr>
                <a:t>Customer</a:t>
              </a:r>
            </a:p>
            <a:p>
              <a:pPr eaLnBrk="0" hangingPunct="0">
                <a:lnSpc>
                  <a:spcPct val="110000"/>
                </a:lnSpc>
              </a:pPr>
              <a:r>
                <a:rPr lang="en-US" altLang="en-US" sz="1600" b="1">
                  <a:solidFill>
                    <a:schemeClr val="hlink"/>
                  </a:solidFill>
                  <a:latin typeface="Times New Roman" pitchFamily="18" charset="0"/>
                </a:rPr>
                <a:t>buys diaper</a:t>
              </a:r>
              <a:endParaRPr lang="en-US" altLang="en-US" sz="1800" b="1" u="sng">
                <a:latin typeface="Times New Roman" pitchFamily="18" charset="0"/>
              </a:endParaRPr>
            </a:p>
          </p:txBody>
        </p:sp>
        <p:sp>
          <p:nvSpPr>
            <p:cNvPr id="9227" name="Text Box 11"/>
            <p:cNvSpPr txBox="1">
              <a:spLocks noChangeArrowheads="1"/>
            </p:cNvSpPr>
            <p:nvPr/>
          </p:nvSpPr>
          <p:spPr bwMode="auto">
            <a:xfrm>
              <a:off x="1143000" y="3653069"/>
              <a:ext cx="1066800" cy="558800"/>
            </a:xfrm>
            <a:prstGeom prst="rect">
              <a:avLst/>
            </a:prstGeom>
            <a:noFill/>
            <a:ln w="9525">
              <a:noFill/>
              <a:miter lim="800000"/>
              <a:headEnd/>
              <a:tailEnd/>
            </a:ln>
          </p:spPr>
          <p:txBody>
            <a:bodyPr>
              <a:spAutoFit/>
            </a:bodyPr>
            <a:lstStyle/>
            <a:p>
              <a:pPr eaLnBrk="0" hangingPunct="0">
                <a:lnSpc>
                  <a:spcPct val="110000"/>
                </a:lnSpc>
              </a:pPr>
              <a:r>
                <a:rPr lang="en-US" altLang="en-US" sz="1400" b="1">
                  <a:solidFill>
                    <a:srgbClr val="5FA180"/>
                  </a:solidFill>
                  <a:latin typeface="Times New Roman" pitchFamily="18" charset="0"/>
                </a:rPr>
                <a:t>Customer</a:t>
              </a:r>
            </a:p>
            <a:p>
              <a:pPr eaLnBrk="0" hangingPunct="0">
                <a:lnSpc>
                  <a:spcPct val="110000"/>
                </a:lnSpc>
              </a:pPr>
              <a:r>
                <a:rPr lang="en-US" altLang="en-US" sz="1400" b="1">
                  <a:solidFill>
                    <a:srgbClr val="5FA180"/>
                  </a:solidFill>
                  <a:latin typeface="Times New Roman" pitchFamily="18" charset="0"/>
                </a:rPr>
                <a:t>buys both</a:t>
              </a:r>
              <a:endParaRPr lang="en-US" altLang="en-US" sz="1600" b="1" u="sng">
                <a:solidFill>
                  <a:srgbClr val="5FA180"/>
                </a:solidFill>
                <a:latin typeface="Times New Roman" pitchFamily="18" charset="0"/>
              </a:endParaRPr>
            </a:p>
          </p:txBody>
        </p:sp>
        <p:sp>
          <p:nvSpPr>
            <p:cNvPr id="9228" name="Text Box 12"/>
            <p:cNvSpPr txBox="1">
              <a:spLocks noChangeArrowheads="1"/>
            </p:cNvSpPr>
            <p:nvPr/>
          </p:nvSpPr>
          <p:spPr bwMode="auto">
            <a:xfrm>
              <a:off x="492125" y="5275494"/>
              <a:ext cx="1042988" cy="628650"/>
            </a:xfrm>
            <a:prstGeom prst="rect">
              <a:avLst/>
            </a:prstGeom>
            <a:noFill/>
            <a:ln w="9525">
              <a:noFill/>
              <a:miter lim="800000"/>
              <a:headEnd/>
              <a:tailEnd/>
            </a:ln>
          </p:spPr>
          <p:txBody>
            <a:bodyPr wrap="none">
              <a:spAutoFit/>
            </a:bodyPr>
            <a:lstStyle/>
            <a:p>
              <a:pPr eaLnBrk="0" hangingPunct="0">
                <a:lnSpc>
                  <a:spcPct val="110000"/>
                </a:lnSpc>
              </a:pPr>
              <a:r>
                <a:rPr lang="en-US" altLang="en-US" sz="1600" b="1">
                  <a:solidFill>
                    <a:schemeClr val="tx2"/>
                  </a:solidFill>
                  <a:latin typeface="Times New Roman" pitchFamily="18" charset="0"/>
                </a:rPr>
                <a:t>Customer</a:t>
              </a:r>
            </a:p>
            <a:p>
              <a:pPr eaLnBrk="0" hangingPunct="0">
                <a:lnSpc>
                  <a:spcPct val="110000"/>
                </a:lnSpc>
              </a:pPr>
              <a:r>
                <a:rPr lang="en-US" altLang="en-US" sz="1600" b="1">
                  <a:solidFill>
                    <a:schemeClr val="tx2"/>
                  </a:solidFill>
                  <a:latin typeface="Times New Roman" pitchFamily="18" charset="0"/>
                </a:rPr>
                <a:t>buys beer</a:t>
              </a:r>
              <a:endParaRPr lang="en-US" altLang="en-US" sz="1800" b="1" u="sng">
                <a:latin typeface="Times New Roman" pitchFamily="18" charset="0"/>
              </a:endParaRPr>
            </a:p>
          </p:txBody>
        </p:sp>
        <p:sp>
          <p:nvSpPr>
            <p:cNvPr id="9229" name="Rectangle 13"/>
            <p:cNvSpPr>
              <a:spLocks noChangeArrowheads="1"/>
            </p:cNvSpPr>
            <p:nvPr/>
          </p:nvSpPr>
          <p:spPr bwMode="auto">
            <a:xfrm>
              <a:off x="228600" y="3653069"/>
              <a:ext cx="3352800" cy="2241550"/>
            </a:xfrm>
            <a:prstGeom prst="rect">
              <a:avLst/>
            </a:prstGeom>
            <a:noFill/>
            <a:ln w="9525">
              <a:solidFill>
                <a:schemeClr val="tx1"/>
              </a:solidFill>
              <a:miter lim="800000"/>
              <a:headEnd/>
              <a:tailEnd/>
            </a:ln>
          </p:spPr>
          <p:txBody>
            <a:bodyPr wrap="none" anchor="ctr"/>
            <a:lstStyle/>
            <a:p>
              <a:endParaRPr lang="en-US" altLang="en-US"/>
            </a:p>
          </p:txBody>
        </p:sp>
        <p:sp>
          <p:nvSpPr>
            <p:cNvPr id="9230" name="Rectangle 15"/>
            <p:cNvSpPr>
              <a:spLocks noChangeArrowheads="1"/>
            </p:cNvSpPr>
            <p:nvPr/>
          </p:nvSpPr>
          <p:spPr bwMode="auto">
            <a:xfrm>
              <a:off x="688975" y="2948219"/>
              <a:ext cx="2892425" cy="2857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a:t>Nuts, Eggs, Milk</a:t>
              </a:r>
            </a:p>
          </p:txBody>
        </p:sp>
        <p:sp>
          <p:nvSpPr>
            <p:cNvPr id="9231" name="Rectangle 16"/>
            <p:cNvSpPr>
              <a:spLocks noChangeArrowheads="1"/>
            </p:cNvSpPr>
            <p:nvPr/>
          </p:nvSpPr>
          <p:spPr bwMode="auto">
            <a:xfrm>
              <a:off x="228600" y="2948219"/>
              <a:ext cx="460375" cy="2857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a:t>40</a:t>
              </a:r>
            </a:p>
          </p:txBody>
        </p:sp>
        <p:sp>
          <p:nvSpPr>
            <p:cNvPr id="9232" name="Rectangle 17"/>
            <p:cNvSpPr>
              <a:spLocks noChangeArrowheads="1"/>
            </p:cNvSpPr>
            <p:nvPr/>
          </p:nvSpPr>
          <p:spPr bwMode="auto">
            <a:xfrm>
              <a:off x="688975" y="3233969"/>
              <a:ext cx="2892425" cy="2857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400"/>
                <a:t>Nuts, Coffee, Diaper, Eggs, Milk</a:t>
              </a:r>
            </a:p>
          </p:txBody>
        </p:sp>
        <p:sp>
          <p:nvSpPr>
            <p:cNvPr id="9233" name="Rectangle 18"/>
            <p:cNvSpPr>
              <a:spLocks noChangeArrowheads="1"/>
            </p:cNvSpPr>
            <p:nvPr/>
          </p:nvSpPr>
          <p:spPr bwMode="auto">
            <a:xfrm>
              <a:off x="228600" y="3233969"/>
              <a:ext cx="460375" cy="2857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a:t>50</a:t>
              </a:r>
            </a:p>
          </p:txBody>
        </p:sp>
        <p:sp>
          <p:nvSpPr>
            <p:cNvPr id="9234" name="Rectangle 19"/>
            <p:cNvSpPr>
              <a:spLocks noChangeArrowheads="1"/>
            </p:cNvSpPr>
            <p:nvPr/>
          </p:nvSpPr>
          <p:spPr bwMode="auto">
            <a:xfrm>
              <a:off x="688975" y="2637069"/>
              <a:ext cx="2892425" cy="3111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a:t>Beer, Diaper, Eggs</a:t>
              </a:r>
            </a:p>
          </p:txBody>
        </p:sp>
        <p:sp>
          <p:nvSpPr>
            <p:cNvPr id="9235" name="Rectangle 20"/>
            <p:cNvSpPr>
              <a:spLocks noChangeArrowheads="1"/>
            </p:cNvSpPr>
            <p:nvPr/>
          </p:nvSpPr>
          <p:spPr bwMode="auto">
            <a:xfrm>
              <a:off x="228600" y="2637069"/>
              <a:ext cx="460375" cy="3111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a:t>30</a:t>
              </a:r>
            </a:p>
          </p:txBody>
        </p:sp>
        <p:sp>
          <p:nvSpPr>
            <p:cNvPr id="9236" name="Rectangle 21"/>
            <p:cNvSpPr>
              <a:spLocks noChangeArrowheads="1"/>
            </p:cNvSpPr>
            <p:nvPr/>
          </p:nvSpPr>
          <p:spPr bwMode="auto">
            <a:xfrm>
              <a:off x="688975" y="2325919"/>
              <a:ext cx="2892425" cy="3111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a:t>Beer, Coffee, Diaper</a:t>
              </a:r>
            </a:p>
          </p:txBody>
        </p:sp>
        <p:sp>
          <p:nvSpPr>
            <p:cNvPr id="9237" name="Rectangle 22"/>
            <p:cNvSpPr>
              <a:spLocks noChangeArrowheads="1"/>
            </p:cNvSpPr>
            <p:nvPr/>
          </p:nvSpPr>
          <p:spPr bwMode="auto">
            <a:xfrm>
              <a:off x="228600" y="2325919"/>
              <a:ext cx="460375" cy="3111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a:t>20</a:t>
              </a:r>
            </a:p>
          </p:txBody>
        </p:sp>
        <p:sp>
          <p:nvSpPr>
            <p:cNvPr id="9238" name="Rectangle 23"/>
            <p:cNvSpPr>
              <a:spLocks noChangeArrowheads="1"/>
            </p:cNvSpPr>
            <p:nvPr/>
          </p:nvSpPr>
          <p:spPr bwMode="auto">
            <a:xfrm>
              <a:off x="688975" y="2014769"/>
              <a:ext cx="2892425" cy="3111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a:t>Beer, Nuts, Diaper</a:t>
              </a:r>
            </a:p>
          </p:txBody>
        </p:sp>
        <p:sp>
          <p:nvSpPr>
            <p:cNvPr id="9239" name="Rectangle 24"/>
            <p:cNvSpPr>
              <a:spLocks noChangeArrowheads="1"/>
            </p:cNvSpPr>
            <p:nvPr/>
          </p:nvSpPr>
          <p:spPr bwMode="auto">
            <a:xfrm>
              <a:off x="228600" y="2014769"/>
              <a:ext cx="460375" cy="311150"/>
            </a:xfrm>
            <a:prstGeom prst="rect">
              <a:avLst/>
            </a:prstGeom>
            <a:no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a:t>10</a:t>
              </a:r>
            </a:p>
          </p:txBody>
        </p:sp>
        <p:sp>
          <p:nvSpPr>
            <p:cNvPr id="9240" name="Rectangle 25"/>
            <p:cNvSpPr>
              <a:spLocks noChangeArrowheads="1"/>
            </p:cNvSpPr>
            <p:nvPr/>
          </p:nvSpPr>
          <p:spPr bwMode="auto">
            <a:xfrm>
              <a:off x="688975" y="1703619"/>
              <a:ext cx="2892425" cy="311150"/>
            </a:xfrm>
            <a:prstGeom prst="rect">
              <a:avLst/>
            </a:prstGeom>
            <a:solidFill>
              <a:schemeClr val="accent1"/>
            </a:solid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600" b="1">
                  <a:solidFill>
                    <a:schemeClr val="hlink"/>
                  </a:solidFill>
                </a:rPr>
                <a:t>Items bought</a:t>
              </a:r>
            </a:p>
          </p:txBody>
        </p:sp>
        <p:sp>
          <p:nvSpPr>
            <p:cNvPr id="9241" name="Rectangle 26"/>
            <p:cNvSpPr>
              <a:spLocks noChangeArrowheads="1"/>
            </p:cNvSpPr>
            <p:nvPr/>
          </p:nvSpPr>
          <p:spPr bwMode="auto">
            <a:xfrm>
              <a:off x="228600" y="1703619"/>
              <a:ext cx="460375" cy="311150"/>
            </a:xfrm>
            <a:prstGeom prst="rect">
              <a:avLst/>
            </a:prstGeom>
            <a:solidFill>
              <a:schemeClr val="accent1"/>
            </a:solidFill>
            <a:ln w="9525">
              <a:noFill/>
              <a:miter lim="800000"/>
              <a:headEnd/>
              <a:tailEnd/>
            </a:ln>
          </p:spPr>
          <p:txBody>
            <a:bodyPr/>
            <a:lstStyle/>
            <a:p>
              <a:pPr algn="ctr">
                <a:spcBef>
                  <a:spcPct val="20000"/>
                </a:spcBef>
                <a:buClr>
                  <a:schemeClr val="folHlink"/>
                </a:buClr>
                <a:buSzPct val="60000"/>
                <a:buFont typeface="Wingdings" pitchFamily="2" charset="2"/>
                <a:buNone/>
              </a:pPr>
              <a:r>
                <a:rPr lang="en-US" altLang="en-US" sz="1400" b="1">
                  <a:solidFill>
                    <a:schemeClr val="hlink"/>
                  </a:solidFill>
                </a:rPr>
                <a:t>Tid</a:t>
              </a:r>
            </a:p>
          </p:txBody>
        </p:sp>
        <p:sp>
          <p:nvSpPr>
            <p:cNvPr id="9242" name="Line 27"/>
            <p:cNvSpPr>
              <a:spLocks noChangeShapeType="1"/>
            </p:cNvSpPr>
            <p:nvPr/>
          </p:nvSpPr>
          <p:spPr bwMode="auto">
            <a:xfrm>
              <a:off x="228600" y="1703619"/>
              <a:ext cx="3352800" cy="0"/>
            </a:xfrm>
            <a:prstGeom prst="line">
              <a:avLst/>
            </a:prstGeom>
            <a:noFill/>
            <a:ln w="28575" cap="sq">
              <a:solidFill>
                <a:schemeClr val="tx1"/>
              </a:solidFill>
              <a:miter lim="800000"/>
              <a:headEnd/>
              <a:tailEnd/>
            </a:ln>
          </p:spPr>
          <p:txBody>
            <a:bodyPr wrap="none"/>
            <a:lstStyle/>
            <a:p>
              <a:endParaRPr lang="en-US"/>
            </a:p>
          </p:txBody>
        </p:sp>
        <p:sp>
          <p:nvSpPr>
            <p:cNvPr id="9243" name="Line 28"/>
            <p:cNvSpPr>
              <a:spLocks noChangeShapeType="1"/>
            </p:cNvSpPr>
            <p:nvPr/>
          </p:nvSpPr>
          <p:spPr bwMode="auto">
            <a:xfrm>
              <a:off x="228600" y="2014769"/>
              <a:ext cx="3352800" cy="0"/>
            </a:xfrm>
            <a:prstGeom prst="line">
              <a:avLst/>
            </a:prstGeom>
            <a:noFill/>
            <a:ln w="28575">
              <a:solidFill>
                <a:schemeClr val="tx1"/>
              </a:solidFill>
              <a:miter lim="800000"/>
              <a:headEnd/>
              <a:tailEnd/>
            </a:ln>
          </p:spPr>
          <p:txBody>
            <a:bodyPr wrap="none"/>
            <a:lstStyle/>
            <a:p>
              <a:endParaRPr lang="en-US"/>
            </a:p>
          </p:txBody>
        </p:sp>
        <p:sp>
          <p:nvSpPr>
            <p:cNvPr id="9244" name="Line 29"/>
            <p:cNvSpPr>
              <a:spLocks noChangeShapeType="1"/>
            </p:cNvSpPr>
            <p:nvPr/>
          </p:nvSpPr>
          <p:spPr bwMode="auto">
            <a:xfrm>
              <a:off x="228600" y="2325919"/>
              <a:ext cx="3352800" cy="0"/>
            </a:xfrm>
            <a:prstGeom prst="line">
              <a:avLst/>
            </a:prstGeom>
            <a:noFill/>
            <a:ln w="12700">
              <a:solidFill>
                <a:schemeClr val="tx1"/>
              </a:solidFill>
              <a:miter lim="800000"/>
              <a:headEnd/>
              <a:tailEnd/>
            </a:ln>
          </p:spPr>
          <p:txBody>
            <a:bodyPr wrap="none"/>
            <a:lstStyle/>
            <a:p>
              <a:endParaRPr lang="en-US"/>
            </a:p>
          </p:txBody>
        </p:sp>
        <p:sp>
          <p:nvSpPr>
            <p:cNvPr id="9245" name="Line 30"/>
            <p:cNvSpPr>
              <a:spLocks noChangeShapeType="1"/>
            </p:cNvSpPr>
            <p:nvPr/>
          </p:nvSpPr>
          <p:spPr bwMode="auto">
            <a:xfrm>
              <a:off x="228600" y="2637069"/>
              <a:ext cx="3352800" cy="0"/>
            </a:xfrm>
            <a:prstGeom prst="line">
              <a:avLst/>
            </a:prstGeom>
            <a:noFill/>
            <a:ln w="12700">
              <a:solidFill>
                <a:schemeClr val="tx1"/>
              </a:solidFill>
              <a:miter lim="800000"/>
              <a:headEnd/>
              <a:tailEnd/>
            </a:ln>
          </p:spPr>
          <p:txBody>
            <a:bodyPr wrap="none"/>
            <a:lstStyle/>
            <a:p>
              <a:endParaRPr lang="en-US"/>
            </a:p>
          </p:txBody>
        </p:sp>
        <p:sp>
          <p:nvSpPr>
            <p:cNvPr id="9246" name="Line 31"/>
            <p:cNvSpPr>
              <a:spLocks noChangeShapeType="1"/>
            </p:cNvSpPr>
            <p:nvPr/>
          </p:nvSpPr>
          <p:spPr bwMode="auto">
            <a:xfrm>
              <a:off x="228600" y="2948219"/>
              <a:ext cx="3352800" cy="0"/>
            </a:xfrm>
            <a:prstGeom prst="line">
              <a:avLst/>
            </a:prstGeom>
            <a:noFill/>
            <a:ln w="12700">
              <a:solidFill>
                <a:schemeClr val="tx1"/>
              </a:solidFill>
              <a:miter lim="800000"/>
              <a:headEnd/>
              <a:tailEnd/>
            </a:ln>
          </p:spPr>
          <p:txBody>
            <a:bodyPr wrap="none"/>
            <a:lstStyle/>
            <a:p>
              <a:endParaRPr lang="en-US"/>
            </a:p>
          </p:txBody>
        </p:sp>
        <p:sp>
          <p:nvSpPr>
            <p:cNvPr id="9247" name="Line 32"/>
            <p:cNvSpPr>
              <a:spLocks noChangeShapeType="1"/>
            </p:cNvSpPr>
            <p:nvPr/>
          </p:nvSpPr>
          <p:spPr bwMode="auto">
            <a:xfrm>
              <a:off x="228600" y="3519719"/>
              <a:ext cx="3352800" cy="0"/>
            </a:xfrm>
            <a:prstGeom prst="line">
              <a:avLst/>
            </a:prstGeom>
            <a:noFill/>
            <a:ln w="28575" cap="sq">
              <a:solidFill>
                <a:schemeClr val="tx1"/>
              </a:solidFill>
              <a:miter lim="800000"/>
              <a:headEnd/>
              <a:tailEnd/>
            </a:ln>
          </p:spPr>
          <p:txBody>
            <a:bodyPr wrap="none"/>
            <a:lstStyle/>
            <a:p>
              <a:endParaRPr lang="en-US"/>
            </a:p>
          </p:txBody>
        </p:sp>
        <p:sp>
          <p:nvSpPr>
            <p:cNvPr id="9248" name="Line 33"/>
            <p:cNvSpPr>
              <a:spLocks noChangeShapeType="1"/>
            </p:cNvSpPr>
            <p:nvPr/>
          </p:nvSpPr>
          <p:spPr bwMode="auto">
            <a:xfrm>
              <a:off x="228600" y="1703619"/>
              <a:ext cx="0" cy="1816100"/>
            </a:xfrm>
            <a:prstGeom prst="line">
              <a:avLst/>
            </a:prstGeom>
            <a:noFill/>
            <a:ln w="28575" cap="sq">
              <a:solidFill>
                <a:schemeClr val="tx1"/>
              </a:solidFill>
              <a:miter lim="800000"/>
              <a:headEnd/>
              <a:tailEnd/>
            </a:ln>
          </p:spPr>
          <p:txBody>
            <a:bodyPr wrap="none"/>
            <a:lstStyle/>
            <a:p>
              <a:endParaRPr lang="en-US"/>
            </a:p>
          </p:txBody>
        </p:sp>
        <p:sp>
          <p:nvSpPr>
            <p:cNvPr id="9249" name="Line 34"/>
            <p:cNvSpPr>
              <a:spLocks noChangeShapeType="1"/>
            </p:cNvSpPr>
            <p:nvPr/>
          </p:nvSpPr>
          <p:spPr bwMode="auto">
            <a:xfrm>
              <a:off x="688975" y="1703619"/>
              <a:ext cx="0" cy="1816100"/>
            </a:xfrm>
            <a:prstGeom prst="line">
              <a:avLst/>
            </a:prstGeom>
            <a:noFill/>
            <a:ln w="28575">
              <a:solidFill>
                <a:schemeClr val="tx1"/>
              </a:solidFill>
              <a:miter lim="800000"/>
              <a:headEnd/>
              <a:tailEnd/>
            </a:ln>
          </p:spPr>
          <p:txBody>
            <a:bodyPr wrap="none"/>
            <a:lstStyle/>
            <a:p>
              <a:endParaRPr lang="en-US"/>
            </a:p>
          </p:txBody>
        </p:sp>
        <p:sp>
          <p:nvSpPr>
            <p:cNvPr id="9250" name="Line 35"/>
            <p:cNvSpPr>
              <a:spLocks noChangeShapeType="1"/>
            </p:cNvSpPr>
            <p:nvPr/>
          </p:nvSpPr>
          <p:spPr bwMode="auto">
            <a:xfrm>
              <a:off x="3581400" y="1703619"/>
              <a:ext cx="0" cy="1816100"/>
            </a:xfrm>
            <a:prstGeom prst="line">
              <a:avLst/>
            </a:prstGeom>
            <a:noFill/>
            <a:ln w="28575" cap="sq">
              <a:solidFill>
                <a:schemeClr val="tx1"/>
              </a:solidFill>
              <a:miter lim="800000"/>
              <a:headEnd/>
              <a:tailEnd/>
            </a:ln>
          </p:spPr>
          <p:txBody>
            <a:bodyPr wrap="none"/>
            <a:lstStyle/>
            <a:p>
              <a:endParaRPr lang="en-US"/>
            </a:p>
          </p:txBody>
        </p:sp>
        <p:sp>
          <p:nvSpPr>
            <p:cNvPr id="9251" name="Line 36"/>
            <p:cNvSpPr>
              <a:spLocks noChangeShapeType="1"/>
            </p:cNvSpPr>
            <p:nvPr/>
          </p:nvSpPr>
          <p:spPr bwMode="auto">
            <a:xfrm>
              <a:off x="228600" y="3233969"/>
              <a:ext cx="3352800" cy="0"/>
            </a:xfrm>
            <a:prstGeom prst="line">
              <a:avLst/>
            </a:prstGeom>
            <a:noFill/>
            <a:ln w="12700">
              <a:solidFill>
                <a:schemeClr val="tx1"/>
              </a:solidFill>
              <a:miter lim="800000"/>
              <a:headEnd/>
              <a:tailEnd/>
            </a:ln>
          </p:spPr>
          <p:txBody>
            <a:bodyPr wrap="none"/>
            <a:lstStyle/>
            <a:p>
              <a:endParaRPr lang="en-US"/>
            </a:p>
          </p:txBody>
        </p:sp>
      </p:grpSp>
      <p:sp>
        <p:nvSpPr>
          <p:cNvPr id="9252" name="Rectangle 38"/>
          <p:cNvSpPr>
            <a:spLocks noChangeArrowheads="1"/>
          </p:cNvSpPr>
          <p:nvPr/>
        </p:nvSpPr>
        <p:spPr bwMode="auto">
          <a:xfrm>
            <a:off x="3897090" y="5018304"/>
            <a:ext cx="5334000" cy="1219200"/>
          </a:xfrm>
          <a:prstGeom prst="rect">
            <a:avLst/>
          </a:prstGeom>
          <a:noFill/>
          <a:ln w="9525">
            <a:noFill/>
            <a:miter lim="800000"/>
            <a:headEnd/>
            <a:tailEnd/>
          </a:ln>
        </p:spPr>
        <p:txBody>
          <a:bodyPr/>
          <a:lstStyle/>
          <a:p>
            <a:pPr marL="457200" indent="-457200">
              <a:lnSpc>
                <a:spcPct val="80000"/>
              </a:lnSpc>
              <a:spcBef>
                <a:spcPct val="20000"/>
              </a:spcBef>
              <a:buClr>
                <a:schemeClr val="folHlink"/>
              </a:buClr>
              <a:buSzPct val="60000"/>
              <a:buFont typeface="Wingdings" pitchFamily="2" charset="2"/>
              <a:buChar char="n"/>
            </a:pPr>
            <a:r>
              <a:rPr lang="en-US" altLang="en-US"/>
              <a:t>Association rules: (many more!)</a:t>
            </a:r>
          </a:p>
          <a:p>
            <a:pPr marL="914400" lvl="1" indent="-457200">
              <a:lnSpc>
                <a:spcPct val="80000"/>
              </a:lnSpc>
              <a:spcBef>
                <a:spcPct val="20000"/>
              </a:spcBef>
              <a:buClr>
                <a:schemeClr val="hlink"/>
              </a:buClr>
              <a:buSzPct val="55000"/>
              <a:buFont typeface="Wingdings" pitchFamily="2" charset="2"/>
              <a:buChar char="n"/>
            </a:pPr>
            <a:r>
              <a:rPr lang="en-US" altLang="en-US" i="1"/>
              <a:t>Beer </a:t>
            </a:r>
            <a:r>
              <a:rPr lang="en-US" altLang="en-US">
                <a:sym typeface="Wingdings" pitchFamily="2" charset="2"/>
              </a:rPr>
              <a:t></a:t>
            </a:r>
            <a:r>
              <a:rPr lang="en-US" altLang="en-US" i="1">
                <a:sym typeface="Symbol" pitchFamily="18" charset="2"/>
              </a:rPr>
              <a:t> Diaper  </a:t>
            </a:r>
            <a:r>
              <a:rPr lang="en-US" altLang="en-US">
                <a:sym typeface="Symbol" pitchFamily="18" charset="2"/>
              </a:rPr>
              <a:t>(60%, 100%)</a:t>
            </a:r>
          </a:p>
          <a:p>
            <a:pPr marL="914400" lvl="1" indent="-457200">
              <a:lnSpc>
                <a:spcPct val="80000"/>
              </a:lnSpc>
              <a:spcBef>
                <a:spcPct val="20000"/>
              </a:spcBef>
              <a:buClr>
                <a:schemeClr val="hlink"/>
              </a:buClr>
              <a:buSzPct val="55000"/>
              <a:buFont typeface="Wingdings" pitchFamily="2" charset="2"/>
              <a:buChar char="n"/>
            </a:pPr>
            <a:r>
              <a:rPr lang="en-US" altLang="en-US" i="1"/>
              <a:t>Diaper </a:t>
            </a:r>
            <a:r>
              <a:rPr lang="en-US" altLang="en-US">
                <a:sym typeface="Wingdings" pitchFamily="2" charset="2"/>
              </a:rPr>
              <a:t></a:t>
            </a:r>
            <a:r>
              <a:rPr lang="en-US" altLang="en-US" i="1">
                <a:sym typeface="Symbol" pitchFamily="18" charset="2"/>
              </a:rPr>
              <a:t> Beer  </a:t>
            </a:r>
            <a:r>
              <a:rPr lang="en-US" altLang="en-US">
                <a:sym typeface="Symbol" pitchFamily="18" charset="2"/>
              </a:rPr>
              <a:t>(60%, 75%)</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Rectangle 2"/>
          <p:cNvSpPr>
            <a:spLocks noGrp="1" noChangeArrowheads="1"/>
          </p:cNvSpPr>
          <p:nvPr>
            <p:ph type="title" idx="4294967295"/>
          </p:nvPr>
        </p:nvSpPr>
        <p:spPr>
          <a:xfrm>
            <a:off x="857250" y="471406"/>
            <a:ext cx="7829549" cy="1143000"/>
          </a:xfrm>
        </p:spPr>
        <p:txBody>
          <a:bodyPr>
            <a:normAutofit fontScale="90000"/>
          </a:bodyPr>
          <a:lstStyle/>
          <a:p>
            <a:r>
              <a:rPr lang="en-US" sz="3600" b="1" dirty="0" smtClean="0"/>
              <a:t>How Does Mining </a:t>
            </a:r>
            <a:r>
              <a:rPr lang="en-US" sz="3600" b="1" dirty="0"/>
              <a:t>Association </a:t>
            </a:r>
            <a:r>
              <a:rPr lang="en-US" sz="3600" b="1" dirty="0" smtClean="0"/>
              <a:t>Rules Work?</a:t>
            </a:r>
            <a:endParaRPr lang="en-US" sz="3600" b="1" dirty="0"/>
          </a:p>
        </p:txBody>
      </p:sp>
      <p:sp>
        <p:nvSpPr>
          <p:cNvPr id="1212419" name="Rectangle 3"/>
          <p:cNvSpPr>
            <a:spLocks noGrp="1" noChangeArrowheads="1"/>
          </p:cNvSpPr>
          <p:nvPr>
            <p:ph type="body" idx="4294967295"/>
          </p:nvPr>
        </p:nvSpPr>
        <p:spPr>
          <a:xfrm>
            <a:off x="1066800" y="5453740"/>
            <a:ext cx="7391400" cy="604161"/>
          </a:xfrm>
        </p:spPr>
        <p:style>
          <a:lnRef idx="0">
            <a:schemeClr val="accent1"/>
          </a:lnRef>
          <a:fillRef idx="3">
            <a:schemeClr val="accent1"/>
          </a:fillRef>
          <a:effectRef idx="3">
            <a:schemeClr val="accent1"/>
          </a:effectRef>
          <a:fontRef idx="minor">
            <a:schemeClr val="lt1"/>
          </a:fontRef>
        </p:style>
        <p:txBody>
          <a:bodyPr>
            <a:normAutofit fontScale="92500" lnSpcReduction="20000"/>
          </a:bodyPr>
          <a:lstStyle/>
          <a:p>
            <a:pPr marL="533400" indent="-533400" algn="ctr"/>
            <a:endParaRPr lang="en-US" sz="1800" dirty="0">
              <a:solidFill>
                <a:schemeClr val="tx1"/>
              </a:solidFill>
            </a:endParaRPr>
          </a:p>
          <a:p>
            <a:pPr marL="533400" indent="-533400" algn="ctr">
              <a:lnSpc>
                <a:spcPct val="120000"/>
              </a:lnSpc>
              <a:spcBef>
                <a:spcPts val="0"/>
              </a:spcBef>
              <a:buNone/>
            </a:pPr>
            <a:r>
              <a:rPr lang="en-US" sz="1800" dirty="0">
                <a:solidFill>
                  <a:schemeClr val="tx1"/>
                </a:solidFill>
              </a:rPr>
              <a:t>Frequent itemset generation is still computationally expensive</a:t>
            </a:r>
          </a:p>
          <a:p>
            <a:pPr marL="533400" indent="-533400" algn="ctr"/>
            <a:endParaRPr lang="en-US" sz="1800" dirty="0">
              <a:solidFill>
                <a:schemeClr val="tx1"/>
              </a:solidFill>
            </a:endParaRPr>
          </a:p>
        </p:txBody>
      </p:sp>
      <p:graphicFrame>
        <p:nvGraphicFramePr>
          <p:cNvPr id="4" name="Diagram 3"/>
          <p:cNvGraphicFramePr/>
          <p:nvPr/>
        </p:nvGraphicFramePr>
        <p:xfrm>
          <a:off x="1066800" y="1690918"/>
          <a:ext cx="6096000" cy="3730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6"/>
          <p:cNvSpPr>
            <a:spLocks noGrp="1"/>
          </p:cNvSpPr>
          <p:nvPr>
            <p:ph type="sldNum" sz="quarter" idx="12"/>
          </p:nvPr>
        </p:nvSpPr>
        <p:spPr>
          <a:prstGeom prst="rect">
            <a:avLst/>
          </a:prstGeom>
          <a:noFill/>
        </p:spPr>
        <p:txBody>
          <a:bodyPr/>
          <a:lstStyle/>
          <a:p>
            <a:fld id="{7F6E4ABB-CF7C-4C97-A40F-E898A9F010B4}" type="slidenum">
              <a:rPr lang="en-US" altLang="en-US" smtClean="0"/>
              <a:pPr/>
              <a:t>13</a:t>
            </a:fld>
            <a:endParaRPr lang="en-US" altLang="en-US" smtClean="0"/>
          </a:p>
        </p:txBody>
      </p:sp>
      <p:sp>
        <p:nvSpPr>
          <p:cNvPr id="5123" name="Rectangle 2"/>
          <p:cNvSpPr>
            <a:spLocks noGrp="1" noChangeArrowheads="1"/>
          </p:cNvSpPr>
          <p:nvPr>
            <p:ph type="title" idx="4294967295"/>
          </p:nvPr>
        </p:nvSpPr>
        <p:spPr>
          <a:xfrm>
            <a:off x="857251" y="636586"/>
            <a:ext cx="7391400" cy="860198"/>
          </a:xfrm>
          <a:noFill/>
        </p:spPr>
        <p:txBody>
          <a:bodyPr lIns="92075" tIns="46038" rIns="92075" bIns="46038" anchor="ctr">
            <a:noAutofit/>
          </a:bodyPr>
          <a:lstStyle/>
          <a:p>
            <a:pPr eaLnBrk="1" hangingPunct="1"/>
            <a:r>
              <a:rPr lang="en-US" altLang="en-US" sz="3600" b="1" dirty="0" smtClean="0"/>
              <a:t>Mining Frequent Patterns, Association and Correlations</a:t>
            </a:r>
          </a:p>
        </p:txBody>
      </p:sp>
      <p:sp>
        <p:nvSpPr>
          <p:cNvPr id="5124" name="Rectangle 3"/>
          <p:cNvSpPr>
            <a:spLocks noGrp="1" noChangeArrowheads="1"/>
          </p:cNvSpPr>
          <p:nvPr>
            <p:ph type="body" sz="half" idx="4294967295"/>
          </p:nvPr>
        </p:nvSpPr>
        <p:spPr>
          <a:xfrm>
            <a:off x="685800" y="1763482"/>
            <a:ext cx="7562851" cy="4582886"/>
          </a:xfrm>
          <a:noFill/>
        </p:spPr>
        <p:txBody>
          <a:bodyPr lIns="92075" tIns="46038" rIns="92075" bIns="46038">
            <a:normAutofit/>
          </a:bodyPr>
          <a:lstStyle/>
          <a:p>
            <a:pPr marL="457200" indent="-457200" eaLnBrk="1" hangingPunct="1">
              <a:lnSpc>
                <a:spcPct val="120000"/>
              </a:lnSpc>
              <a:spcBef>
                <a:spcPts val="0"/>
              </a:spcBef>
              <a:buSzTx/>
            </a:pPr>
            <a:r>
              <a:rPr lang="en-US" altLang="en-US" sz="1800" b="1" dirty="0" smtClean="0"/>
              <a:t>Basic Concepts</a:t>
            </a:r>
          </a:p>
          <a:p>
            <a:pPr marL="457200" indent="-457200" eaLnBrk="1" hangingPunct="1">
              <a:lnSpc>
                <a:spcPct val="120000"/>
              </a:lnSpc>
              <a:spcBef>
                <a:spcPts val="0"/>
              </a:spcBef>
              <a:buSzTx/>
            </a:pPr>
            <a:r>
              <a:rPr lang="en-US" altLang="en-US" sz="1800" b="1" dirty="0" smtClean="0"/>
              <a:t>Frequent </a:t>
            </a:r>
            <a:r>
              <a:rPr lang="en-US" altLang="en-US" sz="1800" b="1" dirty="0" err="1" smtClean="0"/>
              <a:t>Itemset</a:t>
            </a:r>
            <a:r>
              <a:rPr lang="en-US" altLang="en-US" sz="1800" b="1" dirty="0" smtClean="0"/>
              <a:t> Mining Methods </a:t>
            </a:r>
          </a:p>
          <a:p>
            <a:pPr marL="457200" indent="-457200" eaLnBrk="1" hangingPunct="1">
              <a:lnSpc>
                <a:spcPct val="120000"/>
              </a:lnSpc>
              <a:spcBef>
                <a:spcPts val="0"/>
              </a:spcBef>
              <a:buSzTx/>
            </a:pPr>
            <a:r>
              <a:rPr lang="en-US" altLang="en-US" sz="1800" dirty="0" smtClean="0"/>
              <a:t>Which Patterns Are Interesting?—Pattern Evaluation Methods</a:t>
            </a:r>
          </a:p>
          <a:p>
            <a:pPr marL="457200" indent="-457200" eaLnBrk="1" hangingPunct="1">
              <a:lnSpc>
                <a:spcPct val="120000"/>
              </a:lnSpc>
              <a:spcBef>
                <a:spcPts val="0"/>
              </a:spcBef>
              <a:buSzTx/>
            </a:pPr>
            <a:r>
              <a:rPr lang="en-US" altLang="en-US" sz="1800" dirty="0" smtClean="0"/>
              <a:t>Summary</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2"/>
          <p:cNvSpPr>
            <a:spLocks noGrp="1" noChangeArrowheads="1"/>
          </p:cNvSpPr>
          <p:nvPr>
            <p:ph type="title" idx="4294967295"/>
          </p:nvPr>
        </p:nvSpPr>
        <p:spPr/>
        <p:txBody>
          <a:bodyPr>
            <a:normAutofit/>
          </a:bodyPr>
          <a:lstStyle/>
          <a:p>
            <a:r>
              <a:rPr lang="en-US" sz="3200" b="1" dirty="0"/>
              <a:t>Definition: Frequent Itemset</a:t>
            </a:r>
          </a:p>
        </p:txBody>
      </p:sp>
      <p:sp>
        <p:nvSpPr>
          <p:cNvPr id="1231875" name="Rectangle 3"/>
          <p:cNvSpPr>
            <a:spLocks noGrp="1" noChangeArrowheads="1"/>
          </p:cNvSpPr>
          <p:nvPr>
            <p:ph type="body" sz="half" idx="4294967295"/>
          </p:nvPr>
        </p:nvSpPr>
        <p:spPr>
          <a:xfrm>
            <a:off x="180096" y="1759522"/>
            <a:ext cx="4308764" cy="4502727"/>
          </a:xfrm>
          <a:noFill/>
          <a:ln/>
        </p:spPr>
        <p:txBody>
          <a:bodyPr>
            <a:normAutofit fontScale="92500" lnSpcReduction="20000"/>
          </a:bodyPr>
          <a:lstStyle/>
          <a:p>
            <a:pPr marL="342900" indent="-342900"/>
            <a:r>
              <a:rPr lang="en-US" sz="2000" b="1" dirty="0"/>
              <a:t>Itemset</a:t>
            </a:r>
          </a:p>
          <a:p>
            <a:pPr marL="742950" lvl="1" indent="-285750"/>
            <a:r>
              <a:rPr lang="en-US" sz="1800" dirty="0"/>
              <a:t>A collection of one or more items</a:t>
            </a:r>
          </a:p>
          <a:p>
            <a:pPr marL="1143000" lvl="2" indent="-228600"/>
            <a:r>
              <a:rPr lang="en-US" sz="1600" dirty="0"/>
              <a:t>Example: {Milk, Bread, Diaper}</a:t>
            </a:r>
          </a:p>
          <a:p>
            <a:pPr marL="742950" lvl="1" indent="-285750"/>
            <a:r>
              <a:rPr lang="en-US" sz="1800" dirty="0"/>
              <a:t>k-</a:t>
            </a:r>
            <a:r>
              <a:rPr lang="en-US" sz="1800" dirty="0" err="1"/>
              <a:t>itemset</a:t>
            </a:r>
            <a:endParaRPr lang="en-US" sz="1800" dirty="0"/>
          </a:p>
          <a:p>
            <a:pPr marL="1143000" lvl="2" indent="-228600"/>
            <a:r>
              <a:rPr lang="en-US" sz="1600" dirty="0"/>
              <a:t>An itemset that contains k items</a:t>
            </a:r>
            <a:endParaRPr lang="en-US" sz="1600" b="1" dirty="0"/>
          </a:p>
          <a:p>
            <a:pPr marL="342900" indent="-342900"/>
            <a:r>
              <a:rPr lang="en-US" sz="2000" b="1" dirty="0"/>
              <a:t>Support count (</a:t>
            </a:r>
            <a:r>
              <a:rPr lang="en-US" sz="2000" b="1" dirty="0">
                <a:sym typeface="Symbol" pitchFamily="18" charset="2"/>
              </a:rPr>
              <a:t>)</a:t>
            </a:r>
          </a:p>
          <a:p>
            <a:pPr marL="742950" lvl="1" indent="-285750"/>
            <a:r>
              <a:rPr lang="en-US" sz="1800" dirty="0"/>
              <a:t>Frequency of occurrence of an itemset</a:t>
            </a:r>
          </a:p>
          <a:p>
            <a:pPr marL="742950" lvl="1" indent="-285750"/>
            <a:r>
              <a:rPr lang="en-US" sz="1800" dirty="0"/>
              <a:t>E.g.   </a:t>
            </a:r>
            <a:r>
              <a:rPr lang="en-US" sz="1800" dirty="0">
                <a:sym typeface="Symbol" pitchFamily="18" charset="2"/>
              </a:rPr>
              <a:t>({Milk, Bread</a:t>
            </a:r>
            <a:r>
              <a:rPr lang="en-US" sz="1800" dirty="0" smtClean="0">
                <a:sym typeface="Symbol" pitchFamily="18" charset="2"/>
              </a:rPr>
              <a:t>, Diaper</a:t>
            </a:r>
            <a:r>
              <a:rPr lang="en-US" sz="1800" dirty="0">
                <a:sym typeface="Symbol" pitchFamily="18" charset="2"/>
              </a:rPr>
              <a:t>}) = 2 </a:t>
            </a:r>
            <a:endParaRPr lang="en-US" sz="1800" dirty="0"/>
          </a:p>
          <a:p>
            <a:pPr marL="342900" indent="-342900"/>
            <a:r>
              <a:rPr lang="en-US" sz="2000" b="1" dirty="0"/>
              <a:t>Support</a:t>
            </a:r>
          </a:p>
          <a:p>
            <a:pPr marL="742950" lvl="1" indent="-285750"/>
            <a:r>
              <a:rPr lang="en-US" sz="1800" dirty="0"/>
              <a:t>Fraction of transactions that contain an itemset</a:t>
            </a:r>
          </a:p>
          <a:p>
            <a:pPr marL="742950" lvl="1" indent="-285750"/>
            <a:r>
              <a:rPr lang="en-US" sz="1800" dirty="0"/>
              <a:t>E.g.   s({Milk, Bread, Diaper}) = 2/5</a:t>
            </a:r>
          </a:p>
          <a:p>
            <a:pPr marL="342900" indent="-342900"/>
            <a:r>
              <a:rPr lang="en-US" sz="2000" b="1" dirty="0"/>
              <a:t>Frequent Itemset</a:t>
            </a:r>
          </a:p>
          <a:p>
            <a:pPr marL="742950" lvl="1" indent="-285750"/>
            <a:r>
              <a:rPr lang="en-US" sz="1800" dirty="0"/>
              <a:t>An itemset whose support is greater than or equal to a </a:t>
            </a:r>
            <a:r>
              <a:rPr lang="en-US" sz="1800" i="1" dirty="0" err="1" smtClean="0"/>
              <a:t>min_sup</a:t>
            </a:r>
            <a:r>
              <a:rPr lang="en-US" sz="1800" dirty="0" smtClean="0"/>
              <a:t> </a:t>
            </a:r>
            <a:r>
              <a:rPr lang="en-US" sz="1800" dirty="0"/>
              <a:t>threshold</a:t>
            </a:r>
          </a:p>
        </p:txBody>
      </p:sp>
      <p:graphicFrame>
        <p:nvGraphicFramePr>
          <p:cNvPr id="1231917" name="Object 45"/>
          <p:cNvGraphicFramePr>
            <a:graphicFrameLocks noGrp="1" noChangeAspect="1"/>
          </p:cNvGraphicFramePr>
          <p:nvPr>
            <p:ph type="clipArt" sz="half" idx="4294967295"/>
          </p:nvPr>
        </p:nvGraphicFramePr>
        <p:xfrm>
          <a:off x="4779819" y="1759522"/>
          <a:ext cx="3657600" cy="2195513"/>
        </p:xfrm>
        <a:graphic>
          <a:graphicData uri="http://schemas.openxmlformats.org/presentationml/2006/ole">
            <mc:AlternateContent xmlns:mc="http://schemas.openxmlformats.org/markup-compatibility/2006">
              <mc:Choice xmlns:v="urn:schemas-microsoft-com:vml" Requires="v">
                <p:oleObj spid="_x0000_s644153" name="Document" r:id="rId3" imgW="3359338" imgH="2015504" progId="Word.Document.8">
                  <p:embed/>
                </p:oleObj>
              </mc:Choice>
              <mc:Fallback>
                <p:oleObj name="Document" r:id="rId3" imgW="3359338" imgH="2015504"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819" y="1759522"/>
                        <a:ext cx="3657600" cy="219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4572000" y="3955035"/>
            <a:ext cx="4128655" cy="18374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90000"/>
              </a:lnSpc>
            </a:pPr>
            <a:r>
              <a:rPr lang="en-US" b="1" dirty="0" smtClean="0">
                <a:solidFill>
                  <a:schemeClr val="tx1"/>
                </a:solidFill>
              </a:rPr>
              <a:t>INTERESTINGNESS</a:t>
            </a:r>
          </a:p>
          <a:p>
            <a:pPr>
              <a:lnSpc>
                <a:spcPct val="90000"/>
              </a:lnSpc>
            </a:pPr>
            <a:r>
              <a:rPr lang="en-US" dirty="0" smtClean="0">
                <a:solidFill>
                  <a:schemeClr val="tx1"/>
                </a:solidFill>
              </a:rPr>
              <a:t>Find all the rules </a:t>
            </a:r>
            <a:r>
              <a:rPr lang="en-US" i="1" dirty="0" err="1" smtClean="0">
                <a:solidFill>
                  <a:schemeClr val="tx1"/>
                </a:solidFill>
              </a:rPr>
              <a:t>Diaper</a:t>
            </a:r>
            <a:r>
              <a:rPr lang="en-US" i="1" dirty="0" err="1" smtClean="0">
                <a:solidFill>
                  <a:schemeClr val="tx1"/>
                </a:solidFill>
                <a:sym typeface="Wingdings" pitchFamily="2" charset="2"/>
              </a:rPr>
              <a:t>Beer</a:t>
            </a:r>
            <a:r>
              <a:rPr lang="en-US" i="1" dirty="0" smtClean="0">
                <a:solidFill>
                  <a:schemeClr val="tx1"/>
                </a:solidFill>
                <a:sym typeface="Symbol" pitchFamily="18" charset="2"/>
              </a:rPr>
              <a:t> </a:t>
            </a:r>
            <a:r>
              <a:rPr lang="en-US" dirty="0" smtClean="0">
                <a:solidFill>
                  <a:schemeClr val="tx1"/>
                </a:solidFill>
              </a:rPr>
              <a:t>with min confidence and support</a:t>
            </a:r>
            <a:endParaRPr lang="en-US" dirty="0" smtClean="0">
              <a:solidFill>
                <a:schemeClr val="tx1"/>
              </a:solidFill>
              <a:sym typeface="Symbol" pitchFamily="18" charset="2"/>
            </a:endParaRPr>
          </a:p>
          <a:p>
            <a:pPr marL="274320" lvl="1" indent="-274320">
              <a:lnSpc>
                <a:spcPct val="90000"/>
              </a:lnSpc>
              <a:buFont typeface="Arial" pitchFamily="34" charset="0"/>
              <a:buChar char="•"/>
            </a:pPr>
            <a:r>
              <a:rPr lang="en-US" b="1" dirty="0" smtClean="0">
                <a:solidFill>
                  <a:schemeClr val="tx1"/>
                </a:solidFill>
                <a:sym typeface="Symbol" pitchFamily="18" charset="2"/>
              </a:rPr>
              <a:t>support</a:t>
            </a:r>
            <a:r>
              <a:rPr lang="en-US" dirty="0" smtClean="0">
                <a:solidFill>
                  <a:schemeClr val="tx1"/>
                </a:solidFill>
                <a:sym typeface="Symbol" pitchFamily="18" charset="2"/>
              </a:rPr>
              <a:t>, </a:t>
            </a:r>
            <a:r>
              <a:rPr lang="en-US" i="1" dirty="0" smtClean="0">
                <a:solidFill>
                  <a:schemeClr val="tx1"/>
                </a:solidFill>
                <a:sym typeface="Symbol" pitchFamily="18" charset="2"/>
              </a:rPr>
              <a:t>s</a:t>
            </a:r>
            <a:r>
              <a:rPr lang="en-US" dirty="0" smtClean="0">
                <a:solidFill>
                  <a:schemeClr val="tx1"/>
                </a:solidFill>
                <a:sym typeface="Symbol" pitchFamily="18" charset="2"/>
              </a:rPr>
              <a:t>, probability that a transaction contains Diaper  Beer</a:t>
            </a:r>
          </a:p>
          <a:p>
            <a:pPr marL="274320" lvl="1" indent="-274320">
              <a:lnSpc>
                <a:spcPct val="90000"/>
              </a:lnSpc>
              <a:buFont typeface="Arial" pitchFamily="34" charset="0"/>
              <a:buChar char="•"/>
            </a:pPr>
            <a:r>
              <a:rPr lang="en-US" b="1" dirty="0" smtClean="0">
                <a:solidFill>
                  <a:schemeClr val="tx1"/>
                </a:solidFill>
                <a:sym typeface="Symbol" pitchFamily="18" charset="2"/>
              </a:rPr>
              <a:t>confidence</a:t>
            </a:r>
            <a:r>
              <a:rPr lang="en-US" dirty="0" smtClean="0">
                <a:solidFill>
                  <a:schemeClr val="tx1"/>
                </a:solidFill>
                <a:sym typeface="Symbol" pitchFamily="18" charset="2"/>
              </a:rPr>
              <a:t>, </a:t>
            </a:r>
            <a:r>
              <a:rPr lang="en-US" i="1" dirty="0" smtClean="0">
                <a:solidFill>
                  <a:schemeClr val="tx1"/>
                </a:solidFill>
                <a:sym typeface="Symbol" pitchFamily="18" charset="2"/>
              </a:rPr>
              <a:t>c,</a:t>
            </a:r>
            <a:r>
              <a:rPr lang="en-US" dirty="0" smtClean="0">
                <a:solidFill>
                  <a:schemeClr val="tx1"/>
                </a:solidFill>
                <a:sym typeface="Symbol" pitchFamily="18" charset="2"/>
              </a:rPr>
              <a:t> % of customers who purchased Diaper also bought Beer</a:t>
            </a:r>
            <a:r>
              <a:rPr lang="en-US" i="1" dirty="0" smtClean="0">
                <a:solidFill>
                  <a:schemeClr val="tx1"/>
                </a:solidFill>
                <a:sym typeface="Symbol" pitchFamily="18" charset="2"/>
              </a:rPr>
              <a:t>.</a:t>
            </a:r>
            <a:endParaRPr lang="en-US" dirty="0">
              <a:solidFill>
                <a:schemeClr val="tx1"/>
              </a:solidFill>
              <a:sym typeface="Symbol"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1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1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1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318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18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18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187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187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187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3187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187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31875">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3187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87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Rectangle 2"/>
          <p:cNvSpPr>
            <a:spLocks noGrp="1" noChangeArrowheads="1"/>
          </p:cNvSpPr>
          <p:nvPr>
            <p:ph type="title" idx="4294967295"/>
          </p:nvPr>
        </p:nvSpPr>
        <p:spPr/>
        <p:txBody>
          <a:bodyPr>
            <a:normAutofit/>
          </a:bodyPr>
          <a:lstStyle/>
          <a:p>
            <a:r>
              <a:rPr lang="en-US" sz="3600" b="1" dirty="0"/>
              <a:t>Frequent Itemset Generation</a:t>
            </a:r>
          </a:p>
        </p:txBody>
      </p:sp>
      <p:graphicFrame>
        <p:nvGraphicFramePr>
          <p:cNvPr id="1213443" name="Object 3"/>
          <p:cNvGraphicFramePr>
            <a:graphicFrameLocks noChangeAspect="1"/>
          </p:cNvGraphicFramePr>
          <p:nvPr/>
        </p:nvGraphicFramePr>
        <p:xfrm>
          <a:off x="484909" y="1749637"/>
          <a:ext cx="5763491" cy="4353510"/>
        </p:xfrm>
        <a:graphic>
          <a:graphicData uri="http://schemas.openxmlformats.org/presentationml/2006/ole">
            <mc:AlternateContent xmlns:mc="http://schemas.openxmlformats.org/markup-compatibility/2006">
              <mc:Choice xmlns:v="urn:schemas-microsoft-com:vml" Requires="v">
                <p:oleObj spid="_x0000_s647225" name="VISIO" r:id="rId3" imgW="9807480" imgH="7407000" progId="">
                  <p:embed/>
                </p:oleObj>
              </mc:Choice>
              <mc:Fallback>
                <p:oleObj name="VISIO" r:id="rId3" imgW="9807480" imgH="74070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09" y="1749637"/>
                        <a:ext cx="5763491" cy="435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3444" name="Text Box 4"/>
          <p:cNvSpPr txBox="1">
            <a:spLocks noChangeArrowheads="1"/>
          </p:cNvSpPr>
          <p:nvPr/>
        </p:nvSpPr>
        <p:spPr bwMode="auto">
          <a:xfrm>
            <a:off x="5971309" y="1939636"/>
            <a:ext cx="2743200" cy="1006475"/>
          </a:xfrm>
          <a:prstGeom prst="rect">
            <a:avLst/>
          </a:prstGeom>
          <a:noFill/>
          <a:ln w="12700">
            <a:noFill/>
            <a:miter lim="800000"/>
            <a:headEnd/>
            <a:tailEnd/>
          </a:ln>
          <a:effectLst/>
        </p:spPr>
        <p:txBody>
          <a:bodyPr>
            <a:spAutoFit/>
          </a:bodyPr>
          <a:lstStyle/>
          <a:p>
            <a:pPr>
              <a:spcBef>
                <a:spcPct val="50000"/>
              </a:spcBef>
            </a:pPr>
            <a:r>
              <a:rPr lang="en-US" sz="2000" dirty="0"/>
              <a:t>Given d items, there are 2</a:t>
            </a:r>
            <a:r>
              <a:rPr lang="en-US" sz="2000" baseline="30000" dirty="0"/>
              <a:t>d</a:t>
            </a:r>
            <a:r>
              <a:rPr lang="en-US" sz="2000" dirty="0"/>
              <a:t> possible candidate </a:t>
            </a:r>
            <a:r>
              <a:rPr lang="en-US" sz="2000" dirty="0" err="1"/>
              <a:t>itemsets</a:t>
            </a:r>
            <a:endParaRPr lang="en-US" sz="2000" dirty="0">
              <a:sym typeface="Symbol" pitchFamily="18" charset="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ChangeArrowheads="1"/>
          </p:cNvSpPr>
          <p:nvPr>
            <p:ph type="title" idx="4294967295"/>
          </p:nvPr>
        </p:nvSpPr>
        <p:spPr/>
        <p:txBody>
          <a:bodyPr>
            <a:normAutofit/>
          </a:bodyPr>
          <a:lstStyle/>
          <a:p>
            <a:r>
              <a:rPr lang="en-US" sz="3600" b="1" dirty="0"/>
              <a:t>Frequent Itemset Generation</a:t>
            </a:r>
          </a:p>
        </p:txBody>
      </p:sp>
      <p:sp>
        <p:nvSpPr>
          <p:cNvPr id="1214467" name="Rectangle 3"/>
          <p:cNvSpPr>
            <a:spLocks noGrp="1" noChangeArrowheads="1"/>
          </p:cNvSpPr>
          <p:nvPr>
            <p:ph type="body" idx="4294967295"/>
          </p:nvPr>
        </p:nvSpPr>
        <p:spPr>
          <a:xfrm>
            <a:off x="277090" y="1611087"/>
            <a:ext cx="8562109" cy="4554186"/>
          </a:xfrm>
        </p:spPr>
        <p:txBody>
          <a:bodyPr>
            <a:normAutofit lnSpcReduction="10000"/>
          </a:bodyPr>
          <a:lstStyle/>
          <a:p>
            <a:r>
              <a:rPr lang="en-US" sz="1800" dirty="0"/>
              <a:t>Brute-force approach: </a:t>
            </a:r>
          </a:p>
          <a:p>
            <a:pPr lvl="1"/>
            <a:r>
              <a:rPr lang="en-US" sz="1800" dirty="0"/>
              <a:t>Each itemset in the lattice is a </a:t>
            </a:r>
            <a:r>
              <a:rPr lang="en-US" sz="1800" dirty="0">
                <a:solidFill>
                  <a:srgbClr val="FF0000"/>
                </a:solidFill>
              </a:rPr>
              <a:t>candidate</a:t>
            </a:r>
            <a:r>
              <a:rPr lang="en-US" sz="1800" dirty="0"/>
              <a:t> frequent itemset</a:t>
            </a:r>
          </a:p>
          <a:p>
            <a:pPr lvl="1"/>
            <a:r>
              <a:rPr lang="en-US" sz="1800" dirty="0"/>
              <a:t>Count the support of each candidate by scanning the </a:t>
            </a:r>
            <a:r>
              <a:rPr lang="en-US" sz="1800" dirty="0" smtClean="0"/>
              <a:t>database.  Each operation involves a pass through the dataset to count the item in each set.</a:t>
            </a:r>
          </a:p>
          <a:p>
            <a:pPr lvl="1"/>
            <a:endParaRPr lang="en-US" sz="1800" dirty="0" smtClean="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a:t>Match each transaction against every candidate</a:t>
            </a:r>
          </a:p>
          <a:p>
            <a:pPr lvl="1"/>
            <a:r>
              <a:rPr lang="en-US" sz="1800" dirty="0"/>
              <a:t>Complexity ~ O(</a:t>
            </a:r>
            <a:r>
              <a:rPr lang="en-US" sz="1800" dirty="0" err="1"/>
              <a:t>NMw</a:t>
            </a:r>
            <a:r>
              <a:rPr lang="en-US" sz="1800" dirty="0"/>
              <a:t>) =&gt; </a:t>
            </a:r>
            <a:r>
              <a:rPr lang="en-US" sz="1800" b="1" u="sng" dirty="0">
                <a:solidFill>
                  <a:srgbClr val="FF0000"/>
                </a:solidFill>
              </a:rPr>
              <a:t>Expensive</a:t>
            </a:r>
            <a:r>
              <a:rPr lang="en-US" sz="1800" dirty="0">
                <a:solidFill>
                  <a:srgbClr val="FF0000"/>
                </a:solidFill>
              </a:rPr>
              <a:t> since M = 2</a:t>
            </a:r>
            <a:r>
              <a:rPr lang="en-US" sz="1800" baseline="30000" dirty="0">
                <a:solidFill>
                  <a:srgbClr val="FF0000"/>
                </a:solidFill>
              </a:rPr>
              <a:t>d</a:t>
            </a:r>
            <a:r>
              <a:rPr lang="en-US" sz="1800" dirty="0">
                <a:solidFill>
                  <a:srgbClr val="FF0000"/>
                </a:solidFill>
              </a:rPr>
              <a:t> </a:t>
            </a:r>
            <a:r>
              <a:rPr lang="en-US" sz="1800" dirty="0" smtClean="0"/>
              <a:t>!!!  May cause high disk I/O</a:t>
            </a:r>
            <a:endParaRPr lang="en-US" sz="1800" dirty="0"/>
          </a:p>
        </p:txBody>
      </p:sp>
      <p:graphicFrame>
        <p:nvGraphicFramePr>
          <p:cNvPr id="1214468" name="Object 4"/>
          <p:cNvGraphicFramePr>
            <a:graphicFrameLocks noChangeAspect="1"/>
          </p:cNvGraphicFramePr>
          <p:nvPr/>
        </p:nvGraphicFramePr>
        <p:xfrm>
          <a:off x="1144588" y="2743200"/>
          <a:ext cx="7281862" cy="2667000"/>
        </p:xfrm>
        <a:graphic>
          <a:graphicData uri="http://schemas.openxmlformats.org/presentationml/2006/ole">
            <mc:AlternateContent xmlns:mc="http://schemas.openxmlformats.org/markup-compatibility/2006">
              <mc:Choice xmlns:v="urn:schemas-microsoft-com:vml" Requires="v">
                <p:oleObj spid="_x0000_s648249" name="Visio" r:id="rId3" imgW="7643978" imgH="2744343" progId="">
                  <p:embed/>
                </p:oleObj>
              </mc:Choice>
              <mc:Fallback>
                <p:oleObj name="Visio" r:id="rId3" imgW="7643978" imgH="274434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588" y="2743200"/>
                        <a:ext cx="728186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17</a:t>
            </a:fld>
            <a:endParaRPr lang="en-US"/>
          </a:p>
        </p:txBody>
      </p:sp>
      <p:sp>
        <p:nvSpPr>
          <p:cNvPr id="4" name="Title 3"/>
          <p:cNvSpPr>
            <a:spLocks noGrp="1"/>
          </p:cNvSpPr>
          <p:nvPr>
            <p:ph type="title" idx="4294967295"/>
          </p:nvPr>
        </p:nvSpPr>
        <p:spPr>
          <a:xfrm>
            <a:off x="665025" y="626194"/>
            <a:ext cx="7791451" cy="860198"/>
          </a:xfrm>
        </p:spPr>
        <p:txBody>
          <a:bodyPr>
            <a:noAutofit/>
          </a:bodyPr>
          <a:lstStyle/>
          <a:p>
            <a:r>
              <a:rPr lang="en-US" sz="3600" b="1" dirty="0" smtClean="0"/>
              <a:t>Example: </a:t>
            </a:r>
            <a:r>
              <a:rPr lang="en-US" sz="3600" b="1" dirty="0" err="1" smtClean="0"/>
              <a:t>Weka</a:t>
            </a:r>
            <a:r>
              <a:rPr lang="en-US" sz="3600" b="1" dirty="0" smtClean="0"/>
              <a:t> </a:t>
            </a:r>
            <a:r>
              <a:rPr lang="en-US" sz="3600" b="1" dirty="0" err="1" smtClean="0"/>
              <a:t>weather.nominal</a:t>
            </a:r>
            <a:r>
              <a:rPr lang="en-US" sz="3600" b="1" dirty="0" smtClean="0"/>
              <a:t> Dataset (14 instances, 5 attributes)</a:t>
            </a:r>
            <a:endParaRPr lang="en-US" sz="3600" b="1" dirty="0"/>
          </a:p>
        </p:txBody>
      </p:sp>
      <p:pic>
        <p:nvPicPr>
          <p:cNvPr id="704514" name="Picture 2"/>
          <p:cNvPicPr>
            <a:picLocks noChangeAspect="1" noChangeArrowheads="1"/>
          </p:cNvPicPr>
          <p:nvPr/>
        </p:nvPicPr>
        <p:blipFill>
          <a:blip r:embed="rId2"/>
          <a:srcRect/>
          <a:stretch>
            <a:fillRect/>
          </a:stretch>
        </p:blipFill>
        <p:spPr bwMode="auto">
          <a:xfrm>
            <a:off x="857251" y="1687224"/>
            <a:ext cx="3327118" cy="4478049"/>
          </a:xfrm>
          <a:prstGeom prst="rect">
            <a:avLst/>
          </a:prstGeom>
          <a:noFill/>
          <a:ln w="9525">
            <a:solidFill>
              <a:schemeClr val="accent1"/>
            </a:solidFill>
            <a:miter lim="800000"/>
            <a:headEnd/>
            <a:tailEnd/>
          </a:ln>
        </p:spPr>
      </p:pic>
      <p:pic>
        <p:nvPicPr>
          <p:cNvPr id="704515" name="Picture 3"/>
          <p:cNvPicPr>
            <a:picLocks noChangeAspect="1" noChangeArrowheads="1"/>
          </p:cNvPicPr>
          <p:nvPr/>
        </p:nvPicPr>
        <p:blipFill>
          <a:blip r:embed="rId3"/>
          <a:srcRect/>
          <a:stretch>
            <a:fillRect/>
          </a:stretch>
        </p:blipFill>
        <p:spPr bwMode="auto">
          <a:xfrm>
            <a:off x="4397087" y="1687224"/>
            <a:ext cx="3602182" cy="1677629"/>
          </a:xfrm>
          <a:prstGeom prst="rect">
            <a:avLst/>
          </a:prstGeom>
          <a:noFill/>
          <a:ln w="9525">
            <a:solidFill>
              <a:schemeClr val="accent1"/>
            </a:solidFill>
            <a:miter lim="800000"/>
            <a:headEnd/>
            <a:tailEnd/>
          </a:ln>
        </p:spPr>
      </p:pic>
      <p:sp>
        <p:nvSpPr>
          <p:cNvPr id="8" name="TextBox 7"/>
          <p:cNvSpPr txBox="1"/>
          <p:nvPr/>
        </p:nvSpPr>
        <p:spPr>
          <a:xfrm>
            <a:off x="4397087" y="3621134"/>
            <a:ext cx="3672800" cy="1754326"/>
          </a:xfrm>
          <a:prstGeom prst="rect">
            <a:avLst/>
          </a:prstGeom>
          <a:noFill/>
        </p:spPr>
        <p:txBody>
          <a:bodyPr wrap="none" rtlCol="0">
            <a:spAutoFit/>
          </a:bodyPr>
          <a:lstStyle/>
          <a:p>
            <a:r>
              <a:rPr lang="en-US" dirty="0" smtClean="0"/>
              <a:t>All combinations with </a:t>
            </a:r>
            <a:r>
              <a:rPr lang="en-US" dirty="0" err="1" smtClean="0"/>
              <a:t>minsup</a:t>
            </a:r>
            <a:r>
              <a:rPr lang="en-US" dirty="0" smtClean="0"/>
              <a:t> &gt;= 2</a:t>
            </a:r>
          </a:p>
          <a:p>
            <a:pPr marL="274320" indent="-274320">
              <a:buFont typeface="Arial" pitchFamily="34" charset="0"/>
              <a:buChar char="•"/>
            </a:pPr>
            <a:r>
              <a:rPr lang="en-US" dirty="0" smtClean="0"/>
              <a:t>47 two-item sets</a:t>
            </a:r>
          </a:p>
          <a:p>
            <a:pPr marL="274320" indent="-274320">
              <a:buFont typeface="Arial" pitchFamily="34" charset="0"/>
              <a:buChar char="•"/>
            </a:pPr>
            <a:r>
              <a:rPr lang="en-US" dirty="0" smtClean="0"/>
              <a:t>39 three-item sets</a:t>
            </a:r>
          </a:p>
          <a:p>
            <a:pPr marL="274320" indent="-274320">
              <a:buFont typeface="Arial" pitchFamily="34" charset="0"/>
              <a:buChar char="•"/>
            </a:pPr>
            <a:r>
              <a:rPr lang="en-US" dirty="0" smtClean="0"/>
              <a:t>6 four-item sets</a:t>
            </a:r>
          </a:p>
          <a:p>
            <a:pPr marL="274320" indent="-274320"/>
            <a:endParaRPr lang="en-US" dirty="0" smtClean="0"/>
          </a:p>
          <a:p>
            <a:endParaRPr lang="en-US" dirty="0"/>
          </a:p>
        </p:txBody>
      </p:sp>
      <p:sp>
        <p:nvSpPr>
          <p:cNvPr id="9" name="TextBox 8"/>
          <p:cNvSpPr txBox="1"/>
          <p:nvPr/>
        </p:nvSpPr>
        <p:spPr>
          <a:xfrm>
            <a:off x="7107380" y="4137950"/>
            <a:ext cx="1428596" cy="369332"/>
          </a:xfrm>
          <a:prstGeom prst="rect">
            <a:avLst/>
          </a:prstGeom>
          <a:noFill/>
        </p:spPr>
        <p:txBody>
          <a:bodyPr wrap="none" rtlCol="0">
            <a:spAutoFit/>
          </a:bodyPr>
          <a:lstStyle/>
          <a:p>
            <a:r>
              <a:rPr lang="en-US" dirty="0" smtClean="0"/>
              <a:t>92 item sets</a:t>
            </a:r>
            <a:endParaRPr lang="en-US" dirty="0"/>
          </a:p>
        </p:txBody>
      </p:sp>
      <p:sp>
        <p:nvSpPr>
          <p:cNvPr id="10" name="Right Brace 9"/>
          <p:cNvSpPr/>
          <p:nvPr/>
        </p:nvSpPr>
        <p:spPr>
          <a:xfrm>
            <a:off x="6691756" y="4027110"/>
            <a:ext cx="360218" cy="6695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397087" y="5029196"/>
            <a:ext cx="4059389"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solidFill>
                  <a:schemeClr val="tx1"/>
                </a:solidFill>
              </a:rPr>
              <a:t>Each of these item sets has its own set of rules describing all of its possible attribute configurations.</a:t>
            </a:r>
            <a:endParaRPr 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18</a:t>
            </a:fld>
            <a:endParaRPr lang="en-US"/>
          </a:p>
        </p:txBody>
      </p:sp>
      <p:sp>
        <p:nvSpPr>
          <p:cNvPr id="6" name="Title 3"/>
          <p:cNvSpPr>
            <a:spLocks noGrp="1"/>
          </p:cNvSpPr>
          <p:nvPr>
            <p:ph type="title" idx="4294967295"/>
          </p:nvPr>
        </p:nvSpPr>
        <p:spPr>
          <a:xfrm>
            <a:off x="665025" y="626194"/>
            <a:ext cx="7791451" cy="860198"/>
          </a:xfrm>
        </p:spPr>
        <p:txBody>
          <a:bodyPr>
            <a:noAutofit/>
          </a:bodyPr>
          <a:lstStyle/>
          <a:p>
            <a:r>
              <a:rPr lang="en-US" sz="3600" b="1" dirty="0" smtClean="0"/>
              <a:t>Example: </a:t>
            </a:r>
            <a:r>
              <a:rPr lang="en-US" sz="3600" b="1" dirty="0" err="1" smtClean="0"/>
              <a:t>Weka</a:t>
            </a:r>
            <a:r>
              <a:rPr lang="en-US" sz="3600" b="1" dirty="0" smtClean="0"/>
              <a:t> </a:t>
            </a:r>
            <a:r>
              <a:rPr lang="en-US" sz="3600" b="1" dirty="0" err="1" smtClean="0"/>
              <a:t>weather.nominal</a:t>
            </a:r>
            <a:r>
              <a:rPr lang="en-US" sz="3600" b="1" dirty="0" smtClean="0"/>
              <a:t> Dataset (14 instances, 5 attributes)</a:t>
            </a:r>
            <a:endParaRPr lang="en-US" sz="3600" b="1" dirty="0"/>
          </a:p>
        </p:txBody>
      </p:sp>
      <p:sp>
        <p:nvSpPr>
          <p:cNvPr id="7" name="TextBox 6"/>
          <p:cNvSpPr txBox="1"/>
          <p:nvPr/>
        </p:nvSpPr>
        <p:spPr>
          <a:xfrm>
            <a:off x="484891" y="1967345"/>
            <a:ext cx="2010487" cy="1015663"/>
          </a:xfrm>
          <a:prstGeom prst="rect">
            <a:avLst/>
          </a:prstGeom>
          <a:noFill/>
        </p:spPr>
        <p:txBody>
          <a:bodyPr wrap="none" rtlCol="0">
            <a:spAutoFit/>
          </a:bodyPr>
          <a:lstStyle/>
          <a:p>
            <a:r>
              <a:rPr lang="en-US" dirty="0" smtClean="0"/>
              <a:t>Itemset:  </a:t>
            </a:r>
          </a:p>
          <a:p>
            <a:r>
              <a:rPr lang="en-US" sz="1400" dirty="0" smtClean="0">
                <a:latin typeface="Courier" pitchFamily="49" charset="0"/>
              </a:rPr>
              <a:t>humidity = normal</a:t>
            </a:r>
          </a:p>
          <a:p>
            <a:r>
              <a:rPr lang="en-US" sz="1400" dirty="0" smtClean="0">
                <a:latin typeface="Courier" pitchFamily="49" charset="0"/>
              </a:rPr>
              <a:t>windy = false</a:t>
            </a:r>
          </a:p>
          <a:p>
            <a:r>
              <a:rPr lang="en-US" sz="1400" dirty="0" smtClean="0">
                <a:latin typeface="Courier" pitchFamily="49" charset="0"/>
              </a:rPr>
              <a:t>play = yes</a:t>
            </a:r>
            <a:endParaRPr lang="en-US" sz="1400" dirty="0">
              <a:latin typeface="Courier" pitchFamily="49" charset="0"/>
            </a:endParaRPr>
          </a:p>
        </p:txBody>
      </p:sp>
      <p:pic>
        <p:nvPicPr>
          <p:cNvPr id="705539" name="Picture 3"/>
          <p:cNvPicPr>
            <a:picLocks noChangeAspect="1" noChangeArrowheads="1"/>
          </p:cNvPicPr>
          <p:nvPr/>
        </p:nvPicPr>
        <p:blipFill>
          <a:blip r:embed="rId2"/>
          <a:srcRect/>
          <a:stretch>
            <a:fillRect/>
          </a:stretch>
        </p:blipFill>
        <p:spPr bwMode="auto">
          <a:xfrm>
            <a:off x="131416" y="3469665"/>
            <a:ext cx="4887006" cy="1213168"/>
          </a:xfrm>
          <a:prstGeom prst="rect">
            <a:avLst/>
          </a:prstGeom>
          <a:noFill/>
          <a:ln w="9525">
            <a:noFill/>
            <a:miter lim="800000"/>
            <a:headEnd/>
            <a:tailEnd/>
          </a:ln>
        </p:spPr>
      </p:pic>
      <p:sp>
        <p:nvSpPr>
          <p:cNvPr id="9" name="Right Arrow 8"/>
          <p:cNvSpPr/>
          <p:nvPr/>
        </p:nvSpPr>
        <p:spPr>
          <a:xfrm rot="5400000">
            <a:off x="2169596" y="2460944"/>
            <a:ext cx="1342331" cy="6561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7 Rules!</a:t>
            </a:r>
            <a:endParaRPr lang="en-US" dirty="0">
              <a:solidFill>
                <a:schemeClr val="tx1"/>
              </a:solidFill>
            </a:endParaRPr>
          </a:p>
        </p:txBody>
      </p:sp>
      <p:pic>
        <p:nvPicPr>
          <p:cNvPr id="705540" name="Picture 4"/>
          <p:cNvPicPr>
            <a:picLocks noChangeAspect="1" noChangeArrowheads="1"/>
          </p:cNvPicPr>
          <p:nvPr/>
        </p:nvPicPr>
        <p:blipFill>
          <a:blip r:embed="rId3"/>
          <a:srcRect/>
          <a:stretch>
            <a:fillRect/>
          </a:stretch>
        </p:blipFill>
        <p:spPr bwMode="auto">
          <a:xfrm>
            <a:off x="5150065" y="1786948"/>
            <a:ext cx="3389541" cy="4569402"/>
          </a:xfrm>
          <a:prstGeom prst="rect">
            <a:avLst/>
          </a:prstGeom>
          <a:noFill/>
          <a:ln w="9525">
            <a:solidFill>
              <a:schemeClr val="accent1"/>
            </a:solidFill>
            <a:miter lim="800000"/>
            <a:headEnd/>
            <a:tailEnd/>
          </a:ln>
        </p:spPr>
      </p:pic>
      <p:sp>
        <p:nvSpPr>
          <p:cNvPr id="12" name="TextBox 11"/>
          <p:cNvSpPr txBox="1"/>
          <p:nvPr/>
        </p:nvSpPr>
        <p:spPr>
          <a:xfrm>
            <a:off x="782131" y="5375564"/>
            <a:ext cx="3617337" cy="646331"/>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dirty="0" smtClean="0">
                <a:solidFill>
                  <a:schemeClr val="tx1"/>
                </a:solidFill>
              </a:rPr>
              <a:t>All 92 item sets have 58 rules!</a:t>
            </a:r>
          </a:p>
          <a:p>
            <a:pPr algn="ctr"/>
            <a:r>
              <a:rPr lang="en-US" dirty="0" smtClean="0">
                <a:solidFill>
                  <a:schemeClr val="tx1"/>
                </a:solidFill>
              </a:rPr>
              <a:t>Need to generate rules efficiently!</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ChangeArrowheads="1"/>
          </p:cNvSpPr>
          <p:nvPr>
            <p:ph type="title" idx="4294967295"/>
          </p:nvPr>
        </p:nvSpPr>
        <p:spPr>
          <a:xfrm>
            <a:off x="360218" y="640049"/>
            <a:ext cx="8326582" cy="860198"/>
          </a:xfrm>
        </p:spPr>
        <p:txBody>
          <a:bodyPr>
            <a:noAutofit/>
          </a:bodyPr>
          <a:lstStyle/>
          <a:p>
            <a:r>
              <a:rPr lang="en-US" sz="3200" b="1" dirty="0"/>
              <a:t>Frequent Itemset Generation </a:t>
            </a:r>
            <a:r>
              <a:rPr lang="en-US" sz="3200" b="1" dirty="0" smtClean="0"/>
              <a:t>Strategies To Increase </a:t>
            </a:r>
            <a:r>
              <a:rPr lang="en-US" sz="3200" b="1" dirty="0" err="1" smtClean="0"/>
              <a:t>Ruleset</a:t>
            </a:r>
            <a:r>
              <a:rPr lang="en-US" sz="3200" b="1" dirty="0" smtClean="0"/>
              <a:t> Efficiency</a:t>
            </a:r>
            <a:endParaRPr lang="en-US" sz="3200" b="1" dirty="0"/>
          </a:p>
        </p:txBody>
      </p:sp>
      <p:sp>
        <p:nvSpPr>
          <p:cNvPr id="1216515" name="Rectangle 3"/>
          <p:cNvSpPr>
            <a:spLocks noGrp="1" noChangeArrowheads="1"/>
          </p:cNvSpPr>
          <p:nvPr>
            <p:ph type="body" idx="4294967295"/>
          </p:nvPr>
        </p:nvSpPr>
        <p:spPr>
          <a:xfrm>
            <a:off x="628644" y="3282036"/>
            <a:ext cx="7461249" cy="2781300"/>
          </a:xfrm>
          <a:ln w="38100">
            <a:solidFill>
              <a:schemeClr val="accent1"/>
            </a:solidFill>
          </a:ln>
        </p:spPr>
        <p:txBody>
          <a:bodyPr>
            <a:normAutofit fontScale="92500" lnSpcReduction="20000"/>
          </a:bodyPr>
          <a:lstStyle/>
          <a:p>
            <a:pPr>
              <a:lnSpc>
                <a:spcPct val="90000"/>
              </a:lnSpc>
              <a:buFont typeface="+mj-lt"/>
              <a:buAutoNum type="arabicPeriod"/>
            </a:pPr>
            <a:r>
              <a:rPr lang="en-US" sz="1800" dirty="0"/>
              <a:t>Reduce the </a:t>
            </a:r>
            <a:r>
              <a:rPr lang="en-US" sz="1800" dirty="0">
                <a:solidFill>
                  <a:srgbClr val="FF0000"/>
                </a:solidFill>
              </a:rPr>
              <a:t>number of candidates</a:t>
            </a:r>
            <a:r>
              <a:rPr lang="en-US" sz="1800" dirty="0"/>
              <a:t> (M)</a:t>
            </a:r>
          </a:p>
          <a:p>
            <a:pPr lvl="1">
              <a:lnSpc>
                <a:spcPct val="90000"/>
              </a:lnSpc>
            </a:pPr>
            <a:r>
              <a:rPr lang="en-US" sz="1800" dirty="0"/>
              <a:t>Complete search: M=2</a:t>
            </a:r>
            <a:r>
              <a:rPr lang="en-US" sz="1800" baseline="30000" dirty="0"/>
              <a:t>d</a:t>
            </a:r>
          </a:p>
          <a:p>
            <a:pPr lvl="1">
              <a:lnSpc>
                <a:spcPct val="90000"/>
              </a:lnSpc>
            </a:pPr>
            <a:r>
              <a:rPr lang="en-US" sz="1800" dirty="0"/>
              <a:t>Use pruning techniques to reduce M</a:t>
            </a:r>
          </a:p>
          <a:p>
            <a:pPr lvl="4">
              <a:lnSpc>
                <a:spcPct val="90000"/>
              </a:lnSpc>
            </a:pPr>
            <a:endParaRPr lang="en-US" sz="1800" dirty="0"/>
          </a:p>
          <a:p>
            <a:pPr>
              <a:lnSpc>
                <a:spcPct val="90000"/>
              </a:lnSpc>
              <a:buFont typeface="+mj-lt"/>
              <a:buAutoNum type="arabicPeriod"/>
            </a:pPr>
            <a:r>
              <a:rPr lang="en-US" sz="1800" dirty="0"/>
              <a:t>Reduce the </a:t>
            </a:r>
            <a:r>
              <a:rPr lang="en-US" sz="1800" dirty="0">
                <a:solidFill>
                  <a:srgbClr val="FF0000"/>
                </a:solidFill>
              </a:rPr>
              <a:t>number of transactions </a:t>
            </a:r>
            <a:r>
              <a:rPr lang="en-US" sz="1800" dirty="0"/>
              <a:t>(N)</a:t>
            </a:r>
          </a:p>
          <a:p>
            <a:pPr lvl="1">
              <a:lnSpc>
                <a:spcPct val="90000"/>
              </a:lnSpc>
            </a:pPr>
            <a:r>
              <a:rPr lang="en-US" sz="1800" dirty="0"/>
              <a:t>Reduce size of N as the size of itemset increases</a:t>
            </a:r>
          </a:p>
          <a:p>
            <a:pPr lvl="1">
              <a:lnSpc>
                <a:spcPct val="90000"/>
              </a:lnSpc>
            </a:pPr>
            <a:r>
              <a:rPr lang="en-US" sz="1800" dirty="0"/>
              <a:t>Used by DHP and vertical-based mining algorithms</a:t>
            </a:r>
          </a:p>
          <a:p>
            <a:pPr lvl="4">
              <a:lnSpc>
                <a:spcPct val="90000"/>
              </a:lnSpc>
            </a:pPr>
            <a:endParaRPr lang="en-US" sz="1800" dirty="0"/>
          </a:p>
          <a:p>
            <a:pPr>
              <a:lnSpc>
                <a:spcPct val="90000"/>
              </a:lnSpc>
              <a:buFont typeface="+mj-lt"/>
              <a:buAutoNum type="arabicPeriod"/>
            </a:pPr>
            <a:r>
              <a:rPr lang="en-US" sz="1800" dirty="0"/>
              <a:t>Reduce the </a:t>
            </a:r>
            <a:r>
              <a:rPr lang="en-US" sz="1800" dirty="0">
                <a:solidFill>
                  <a:srgbClr val="FF0000"/>
                </a:solidFill>
              </a:rPr>
              <a:t>number of comparisons</a:t>
            </a:r>
            <a:r>
              <a:rPr lang="en-US" sz="1800" dirty="0"/>
              <a:t> (NM)</a:t>
            </a:r>
          </a:p>
          <a:p>
            <a:pPr lvl="1">
              <a:lnSpc>
                <a:spcPct val="90000"/>
              </a:lnSpc>
            </a:pPr>
            <a:r>
              <a:rPr lang="en-US" sz="1800" dirty="0"/>
              <a:t>Use efficient data structures to store the candidates or transactions</a:t>
            </a:r>
          </a:p>
          <a:p>
            <a:pPr lvl="1">
              <a:lnSpc>
                <a:spcPct val="90000"/>
              </a:lnSpc>
            </a:pPr>
            <a:r>
              <a:rPr lang="en-US" sz="1800" dirty="0"/>
              <a:t>No need to match every candidate against every transaction</a:t>
            </a:r>
          </a:p>
        </p:txBody>
      </p:sp>
      <p:sp>
        <p:nvSpPr>
          <p:cNvPr id="4" name="Rectangle 3"/>
          <p:cNvSpPr/>
          <p:nvPr/>
        </p:nvSpPr>
        <p:spPr>
          <a:xfrm>
            <a:off x="571499" y="1745631"/>
            <a:ext cx="7746999" cy="923330"/>
          </a:xfrm>
          <a:prstGeom prst="rect">
            <a:avLst/>
          </a:prstGeom>
        </p:spPr>
        <p:txBody>
          <a:bodyPr wrap="square">
            <a:spAutoFit/>
          </a:bodyPr>
          <a:lstStyle/>
          <a:p>
            <a:r>
              <a:rPr lang="en-US" b="1" dirty="0" smtClean="0"/>
              <a:t>Challenge</a:t>
            </a:r>
            <a:r>
              <a:rPr lang="en-US" dirty="0" smtClean="0"/>
              <a:t>:  Huge number of </a:t>
            </a:r>
            <a:r>
              <a:rPr lang="en-US" dirty="0" err="1" smtClean="0"/>
              <a:t>itemsets</a:t>
            </a:r>
            <a:r>
              <a:rPr lang="en-US" dirty="0" smtClean="0"/>
              <a:t> satisfying the minimum support</a:t>
            </a:r>
          </a:p>
          <a:p>
            <a:r>
              <a:rPr lang="en-US" dirty="0" smtClean="0"/>
              <a:t>(</a:t>
            </a:r>
            <a:r>
              <a:rPr lang="en-US" i="1" dirty="0" smtClean="0"/>
              <a:t>min sup) threshold, especially when min sup is set low because if an itemset is </a:t>
            </a:r>
            <a:r>
              <a:rPr lang="en-US" dirty="0" smtClean="0"/>
              <a:t>frequent, each of its subsets is frequent as well. </a:t>
            </a:r>
          </a:p>
        </p:txBody>
      </p:sp>
      <p:sp>
        <p:nvSpPr>
          <p:cNvPr id="5" name="Down Arrow 4"/>
          <p:cNvSpPr/>
          <p:nvPr/>
        </p:nvSpPr>
        <p:spPr>
          <a:xfrm>
            <a:off x="3722914" y="2661563"/>
            <a:ext cx="484632" cy="56868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Reading Summary</a:t>
            </a:r>
            <a:endParaRPr lang="en-US" dirty="0"/>
          </a:p>
        </p:txBody>
      </p:sp>
      <p:sp>
        <p:nvSpPr>
          <p:cNvPr id="6" name="Text Placeholder 5"/>
          <p:cNvSpPr>
            <a:spLocks noGrp="1"/>
          </p:cNvSpPr>
          <p:nvPr>
            <p:ph type="body" idx="1"/>
          </p:nvPr>
        </p:nvSpPr>
        <p:spPr/>
        <p:txBody>
          <a:bodyPr>
            <a:normAutofit lnSpcReduction="10000"/>
          </a:bodyPr>
          <a:lstStyle/>
          <a:p>
            <a:pPr marL="457200" lvl="0" indent="-457200">
              <a:buFont typeface="Arial" panose="020B0604020202020204" pitchFamily="34" charset="0"/>
              <a:buChar char="•"/>
            </a:pPr>
            <a:r>
              <a:rPr lang="en-US" dirty="0"/>
              <a:t>Han/ </a:t>
            </a:r>
            <a:r>
              <a:rPr lang="en-US" dirty="0" err="1"/>
              <a:t>Kamber</a:t>
            </a:r>
            <a:r>
              <a:rPr lang="en-US" dirty="0"/>
              <a:t>  </a:t>
            </a:r>
            <a:r>
              <a:rPr lang="en-US" dirty="0" smtClean="0"/>
              <a:t>6</a:t>
            </a:r>
          </a:p>
          <a:p>
            <a:pPr marL="457200" lvl="0" indent="-457200">
              <a:buFont typeface="Arial" panose="020B0604020202020204" pitchFamily="34" charset="0"/>
              <a:buChar char="•"/>
            </a:pPr>
            <a:r>
              <a:rPr lang="en-US" dirty="0" smtClean="0"/>
              <a:t>Witten/ </a:t>
            </a:r>
            <a:r>
              <a:rPr lang="en-US" dirty="0" err="1" smtClean="0"/>
              <a:t>Eibe</a:t>
            </a:r>
            <a:r>
              <a:rPr lang="en-US" dirty="0" smtClean="0"/>
              <a:t> 3, 4.1, 17.2</a:t>
            </a:r>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2</a:t>
            </a:fld>
            <a:endParaRPr lang="en-US"/>
          </a:p>
        </p:txBody>
      </p:sp>
    </p:spTree>
    <p:extLst>
      <p:ext uri="{BB962C8B-B14F-4D97-AF65-F5344CB8AC3E}">
        <p14:creationId xmlns:p14="http://schemas.microsoft.com/office/powerpoint/2010/main" val="39312115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Rectangle 2"/>
          <p:cNvSpPr>
            <a:spLocks noGrp="1" noChangeArrowheads="1"/>
          </p:cNvSpPr>
          <p:nvPr>
            <p:ph type="title" idx="4294967295"/>
          </p:nvPr>
        </p:nvSpPr>
        <p:spPr>
          <a:xfrm>
            <a:off x="849086" y="751114"/>
            <a:ext cx="7837714" cy="863292"/>
          </a:xfrm>
        </p:spPr>
        <p:txBody>
          <a:bodyPr>
            <a:normAutofit/>
          </a:bodyPr>
          <a:lstStyle/>
          <a:p>
            <a:r>
              <a:rPr lang="en-US" sz="3600" b="1" dirty="0"/>
              <a:t>Definition: Association Rule</a:t>
            </a:r>
          </a:p>
        </p:txBody>
      </p:sp>
      <p:graphicFrame>
        <p:nvGraphicFramePr>
          <p:cNvPr id="1210389" name="Object 21"/>
          <p:cNvGraphicFramePr>
            <a:graphicFrameLocks noGrp="1" noChangeAspect="1"/>
          </p:cNvGraphicFramePr>
          <p:nvPr>
            <p:ph idx="4294967295"/>
          </p:nvPr>
        </p:nvGraphicFramePr>
        <p:xfrm>
          <a:off x="4857750" y="1721927"/>
          <a:ext cx="3587750" cy="2152650"/>
        </p:xfrm>
        <a:graphic>
          <a:graphicData uri="http://schemas.openxmlformats.org/presentationml/2006/ole">
            <mc:AlternateContent xmlns:mc="http://schemas.openxmlformats.org/markup-compatibility/2006">
              <mc:Choice xmlns:v="urn:schemas-microsoft-com:vml" Requires="v">
                <p:oleObj spid="_x0000_s645342" name="Document" r:id="rId3" imgW="3359338" imgH="2015504" progId="Word.Document.8">
                  <p:embed/>
                </p:oleObj>
              </mc:Choice>
              <mc:Fallback>
                <p:oleObj name="Document" r:id="rId3" imgW="3359338" imgH="2015504" progId="Word.Document.8">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721927"/>
                        <a:ext cx="3587750" cy="215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2"/>
          <p:cNvGrpSpPr>
            <a:grpSpLocks/>
          </p:cNvGrpSpPr>
          <p:nvPr/>
        </p:nvGrpSpPr>
        <p:grpSpPr bwMode="auto">
          <a:xfrm>
            <a:off x="4735513" y="3763737"/>
            <a:ext cx="3978275" cy="2258291"/>
            <a:chOff x="3014" y="2304"/>
            <a:chExt cx="2506" cy="1592"/>
          </a:xfrm>
        </p:grpSpPr>
        <p:sp>
          <p:nvSpPr>
            <p:cNvPr id="1210379" name="Text Box 11"/>
            <p:cNvSpPr txBox="1">
              <a:spLocks noChangeArrowheads="1"/>
            </p:cNvSpPr>
            <p:nvPr/>
          </p:nvSpPr>
          <p:spPr bwMode="auto">
            <a:xfrm>
              <a:off x="3264" y="2304"/>
              <a:ext cx="728" cy="250"/>
            </a:xfrm>
            <a:prstGeom prst="rect">
              <a:avLst/>
            </a:prstGeom>
            <a:noFill/>
            <a:ln w="9525">
              <a:noFill/>
              <a:miter lim="800000"/>
              <a:headEnd/>
              <a:tailEnd/>
            </a:ln>
            <a:effectLst/>
          </p:spPr>
          <p:txBody>
            <a:bodyPr wrap="none">
              <a:spAutoFit/>
            </a:bodyPr>
            <a:lstStyle/>
            <a:p>
              <a:r>
                <a:rPr lang="en-US" sz="2000" b="0">
                  <a:solidFill>
                    <a:srgbClr val="FF0000"/>
                  </a:solidFill>
                  <a:latin typeface="Times New Roman" charset="0"/>
                </a:rPr>
                <a:t>Example:</a:t>
              </a:r>
              <a:endParaRPr lang="en-US" sz="2800" b="0">
                <a:solidFill>
                  <a:srgbClr val="FF0000"/>
                </a:solidFill>
                <a:latin typeface="Times New Roman" charset="0"/>
              </a:endParaRPr>
            </a:p>
          </p:txBody>
        </p:sp>
        <p:graphicFrame>
          <p:nvGraphicFramePr>
            <p:cNvPr id="1210380" name="Object 12"/>
            <p:cNvGraphicFramePr>
              <a:graphicFrameLocks noChangeAspect="1"/>
            </p:cNvGraphicFramePr>
            <p:nvPr/>
          </p:nvGraphicFramePr>
          <p:xfrm>
            <a:off x="3779" y="2545"/>
            <a:ext cx="1741" cy="239"/>
          </p:xfrm>
          <a:graphic>
            <a:graphicData uri="http://schemas.openxmlformats.org/presentationml/2006/ole">
              <mc:AlternateContent xmlns:mc="http://schemas.openxmlformats.org/markup-compatibility/2006">
                <mc:Choice xmlns:v="urn:schemas-microsoft-com:vml" Requires="v">
                  <p:oleObj spid="_x0000_s645343" name="Equation" r:id="rId5" imgW="1460160" imgH="203040" progId="Equation.3">
                    <p:embed/>
                  </p:oleObj>
                </mc:Choice>
                <mc:Fallback>
                  <p:oleObj name="Equation" r:id="rId5" imgW="1460160" imgH="203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 y="2545"/>
                          <a:ext cx="1741"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0381" name="Object 13"/>
            <p:cNvGraphicFramePr>
              <a:graphicFrameLocks noChangeAspect="1"/>
            </p:cNvGraphicFramePr>
            <p:nvPr/>
          </p:nvGraphicFramePr>
          <p:xfrm>
            <a:off x="3060" y="2928"/>
            <a:ext cx="2460" cy="445"/>
          </p:xfrm>
          <a:graphic>
            <a:graphicData uri="http://schemas.openxmlformats.org/presentationml/2006/ole">
              <mc:AlternateContent xmlns:mc="http://schemas.openxmlformats.org/markup-compatibility/2006">
                <mc:Choice xmlns:v="urn:schemas-microsoft-com:vml" Requires="v">
                  <p:oleObj spid="_x0000_s645344" name="Equation" r:id="rId7" imgW="4317840" imgH="787320" progId="Equation.3">
                    <p:embed/>
                  </p:oleObj>
                </mc:Choice>
                <mc:Fallback>
                  <p:oleObj name="Equation" r:id="rId7" imgW="4317840" imgH="7873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0" y="2928"/>
                          <a:ext cx="2460" cy="4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0382" name="Object 14"/>
            <p:cNvGraphicFramePr>
              <a:graphicFrameLocks noChangeAspect="1"/>
            </p:cNvGraphicFramePr>
            <p:nvPr/>
          </p:nvGraphicFramePr>
          <p:xfrm>
            <a:off x="3014" y="3456"/>
            <a:ext cx="2475" cy="440"/>
          </p:xfrm>
          <a:graphic>
            <a:graphicData uri="http://schemas.openxmlformats.org/presentationml/2006/ole">
              <mc:AlternateContent xmlns:mc="http://schemas.openxmlformats.org/markup-compatibility/2006">
                <mc:Choice xmlns:v="urn:schemas-microsoft-com:vml" Requires="v">
                  <p:oleObj spid="_x0000_s645345" name="Equation" r:id="rId9" imgW="4470120" imgH="787320" progId="Equation.3">
                    <p:embed/>
                  </p:oleObj>
                </mc:Choice>
                <mc:Fallback>
                  <p:oleObj name="Equation" r:id="rId9" imgW="4470120" imgH="78732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4" y="3456"/>
                          <a:ext cx="2475" cy="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10387" name="Rectangle 19"/>
          <p:cNvSpPr>
            <a:spLocks noChangeArrowheads="1"/>
          </p:cNvSpPr>
          <p:nvPr/>
        </p:nvSpPr>
        <p:spPr bwMode="auto">
          <a:xfrm>
            <a:off x="233775" y="1611086"/>
            <a:ext cx="4324349" cy="4789713"/>
          </a:xfrm>
          <a:prstGeom prst="rect">
            <a:avLst/>
          </a:prstGeom>
          <a:noFill/>
          <a:ln w="12700">
            <a:noFill/>
            <a:miter lim="800000"/>
            <a:headEnd/>
            <a:tailEnd/>
          </a:ln>
          <a:effectLst/>
        </p:spPr>
        <p:txBody>
          <a:bodyPr lIns="90488" tIns="44450" rIns="90488" bIns="44450"/>
          <a:lstStyle/>
          <a:p>
            <a:pPr marL="342900" indent="-342900">
              <a:spcBef>
                <a:spcPct val="10000"/>
              </a:spcBef>
              <a:spcAft>
                <a:spcPts val="400"/>
              </a:spcAft>
              <a:buClr>
                <a:srgbClr val="0C7B9C"/>
              </a:buClr>
              <a:buSzPct val="75000"/>
              <a:buFont typeface="Monotype Sorts" pitchFamily="2" charset="2"/>
              <a:buChar char="l"/>
            </a:pPr>
            <a:r>
              <a:rPr lang="en-US" sz="2000" dirty="0"/>
              <a:t>Association Rule</a:t>
            </a:r>
          </a:p>
          <a:p>
            <a:pPr marL="742950" lvl="1" indent="-285750">
              <a:spcBef>
                <a:spcPct val="10000"/>
              </a:spcBef>
              <a:spcAft>
                <a:spcPts val="400"/>
              </a:spcAft>
              <a:buClr>
                <a:srgbClr val="0C7B9C"/>
              </a:buClr>
              <a:buSzPct val="100000"/>
              <a:buFont typeface="Arial" charset="0"/>
              <a:buChar char="–"/>
            </a:pPr>
            <a:r>
              <a:rPr lang="en-US" sz="1800" b="0" dirty="0"/>
              <a:t>An implication expression of the form X </a:t>
            </a:r>
            <a:r>
              <a:rPr lang="en-US" sz="1800" b="0" dirty="0">
                <a:sym typeface="Symbol" pitchFamily="18" charset="2"/>
              </a:rPr>
              <a:t> Y, where X and Y are </a:t>
            </a:r>
            <a:r>
              <a:rPr lang="en-US" sz="1800" b="0" dirty="0" err="1">
                <a:sym typeface="Symbol" pitchFamily="18" charset="2"/>
              </a:rPr>
              <a:t>itemsets</a:t>
            </a:r>
            <a:endParaRPr lang="en-US" sz="1800" b="0" dirty="0">
              <a:sym typeface="Symbol" pitchFamily="18" charset="2"/>
            </a:endParaRPr>
          </a:p>
          <a:p>
            <a:pPr marL="742950" lvl="1" indent="-285750">
              <a:spcBef>
                <a:spcPct val="10000"/>
              </a:spcBef>
              <a:spcAft>
                <a:spcPts val="400"/>
              </a:spcAft>
              <a:buClr>
                <a:srgbClr val="0C7B9C"/>
              </a:buClr>
              <a:buSzPct val="100000"/>
              <a:buFont typeface="Arial" charset="0"/>
              <a:buChar char="–"/>
            </a:pPr>
            <a:r>
              <a:rPr lang="en-US" sz="1800" b="0" dirty="0"/>
              <a:t>Example:</a:t>
            </a:r>
            <a:br>
              <a:rPr lang="en-US" sz="1800" b="0" dirty="0"/>
            </a:br>
            <a:r>
              <a:rPr lang="en-US" sz="1800" b="0" dirty="0"/>
              <a:t>   {Milk, Diaper} </a:t>
            </a:r>
            <a:r>
              <a:rPr lang="en-US" sz="1800" b="0" dirty="0">
                <a:sym typeface="Symbol" pitchFamily="18" charset="2"/>
              </a:rPr>
              <a:t> {Beer}</a:t>
            </a:r>
            <a:r>
              <a:rPr lang="en-US" sz="1800" b="0" dirty="0"/>
              <a:t> </a:t>
            </a:r>
          </a:p>
          <a:p>
            <a:pPr marL="742950" lvl="1" indent="-285750">
              <a:spcBef>
                <a:spcPct val="10000"/>
              </a:spcBef>
              <a:spcAft>
                <a:spcPts val="400"/>
              </a:spcAft>
              <a:buClr>
                <a:srgbClr val="0C7B9C"/>
              </a:buClr>
              <a:buSzPct val="100000"/>
              <a:buFont typeface="Arial" charset="0"/>
              <a:buNone/>
            </a:pPr>
            <a:endParaRPr lang="en-US" sz="1800" dirty="0"/>
          </a:p>
          <a:p>
            <a:pPr marL="342900" indent="-342900">
              <a:spcBef>
                <a:spcPct val="10000"/>
              </a:spcBef>
              <a:spcAft>
                <a:spcPts val="400"/>
              </a:spcAft>
              <a:buClr>
                <a:srgbClr val="0C7B9C"/>
              </a:buClr>
              <a:buSzPct val="75000"/>
              <a:buFont typeface="Monotype Sorts" pitchFamily="2" charset="2"/>
              <a:buChar char="l"/>
            </a:pPr>
            <a:r>
              <a:rPr lang="en-US" sz="2000" dirty="0"/>
              <a:t>Rule Evaluation Metrics</a:t>
            </a:r>
            <a:endParaRPr lang="en-US" sz="2000" dirty="0">
              <a:sym typeface="Symbol" pitchFamily="18" charset="2"/>
            </a:endParaRPr>
          </a:p>
          <a:p>
            <a:pPr marL="742950" lvl="1" indent="-285750">
              <a:spcBef>
                <a:spcPct val="10000"/>
              </a:spcBef>
              <a:spcAft>
                <a:spcPts val="400"/>
              </a:spcAft>
              <a:buClr>
                <a:srgbClr val="0C7B9C"/>
              </a:buClr>
              <a:buSzPct val="100000"/>
              <a:buFont typeface="Arial" charset="0"/>
              <a:buChar char="–"/>
            </a:pPr>
            <a:r>
              <a:rPr lang="en-US" sz="1800" b="0" dirty="0"/>
              <a:t>Support (s)</a:t>
            </a:r>
          </a:p>
          <a:p>
            <a:pPr marL="1143000" lvl="2" indent="-228600">
              <a:spcBef>
                <a:spcPct val="10000"/>
              </a:spcBef>
              <a:spcAft>
                <a:spcPts val="400"/>
              </a:spcAft>
              <a:buClr>
                <a:srgbClr val="0C7B9C"/>
              </a:buClr>
              <a:buSzPct val="70000"/>
              <a:buFont typeface="Wingdings" pitchFamily="2" charset="2"/>
              <a:buChar char="u"/>
            </a:pPr>
            <a:r>
              <a:rPr lang="en-US" sz="1600" b="0" dirty="0"/>
              <a:t>Fraction of transactions that contain both X and Y</a:t>
            </a:r>
          </a:p>
          <a:p>
            <a:pPr marL="742950" lvl="1" indent="-285750">
              <a:spcBef>
                <a:spcPct val="10000"/>
              </a:spcBef>
              <a:spcAft>
                <a:spcPts val="400"/>
              </a:spcAft>
              <a:buClr>
                <a:srgbClr val="0C7B9C"/>
              </a:buClr>
              <a:buSzPct val="100000"/>
              <a:buFont typeface="Arial" charset="0"/>
              <a:buChar char="–"/>
            </a:pPr>
            <a:r>
              <a:rPr lang="en-US" sz="1800" b="0" dirty="0"/>
              <a:t>Confidence (c)</a:t>
            </a:r>
          </a:p>
          <a:p>
            <a:pPr marL="1143000" lvl="2" indent="-228600">
              <a:spcBef>
                <a:spcPct val="10000"/>
              </a:spcBef>
              <a:spcAft>
                <a:spcPts val="400"/>
              </a:spcAft>
              <a:buClr>
                <a:srgbClr val="0C7B9C"/>
              </a:buClr>
              <a:buSzPct val="70000"/>
              <a:buFont typeface="Wingdings" pitchFamily="2" charset="2"/>
              <a:buChar char="u"/>
            </a:pPr>
            <a:r>
              <a:rPr lang="en-US" sz="1600" b="0" dirty="0"/>
              <a:t>Measures how often items in Y </a:t>
            </a:r>
            <a:br>
              <a:rPr lang="en-US" sz="1600" b="0" dirty="0"/>
            </a:br>
            <a:r>
              <a:rPr lang="en-US" sz="1600" b="0" dirty="0"/>
              <a:t>appear in transactions that</a:t>
            </a:r>
            <a:br>
              <a:rPr lang="en-US" sz="1600" b="0" dirty="0"/>
            </a:br>
            <a:r>
              <a:rPr lang="en-US" sz="1600" b="0" dirty="0"/>
              <a:t>contain 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0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0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0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0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0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0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10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10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038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Rectangle 2"/>
          <p:cNvSpPr>
            <a:spLocks noGrp="1" noChangeArrowheads="1"/>
          </p:cNvSpPr>
          <p:nvPr>
            <p:ph type="title" idx="4294967295"/>
          </p:nvPr>
        </p:nvSpPr>
        <p:spPr>
          <a:xfrm>
            <a:off x="857250" y="881742"/>
            <a:ext cx="7829549" cy="732663"/>
          </a:xfrm>
        </p:spPr>
        <p:txBody>
          <a:bodyPr>
            <a:normAutofit/>
          </a:bodyPr>
          <a:lstStyle/>
          <a:p>
            <a:r>
              <a:rPr lang="en-US" sz="3600" b="1" dirty="0"/>
              <a:t>Association Rule Mining Task</a:t>
            </a:r>
          </a:p>
        </p:txBody>
      </p:sp>
      <p:sp>
        <p:nvSpPr>
          <p:cNvPr id="1236995" name="Rectangle 3"/>
          <p:cNvSpPr>
            <a:spLocks noGrp="1" noChangeArrowheads="1"/>
          </p:cNvSpPr>
          <p:nvPr>
            <p:ph type="body" idx="4294967295"/>
          </p:nvPr>
        </p:nvSpPr>
        <p:spPr>
          <a:xfrm>
            <a:off x="857251" y="1759525"/>
            <a:ext cx="7391400" cy="3613150"/>
          </a:xfrm>
        </p:spPr>
        <p:txBody>
          <a:bodyPr>
            <a:normAutofit fontScale="70000" lnSpcReduction="20000"/>
          </a:bodyPr>
          <a:lstStyle/>
          <a:p>
            <a:r>
              <a:rPr lang="en-US" dirty="0"/>
              <a:t>Given a set of transactions T, the goal of association rule mining is to find all rules having </a:t>
            </a:r>
          </a:p>
          <a:p>
            <a:pPr lvl="1"/>
            <a:r>
              <a:rPr lang="en-US" dirty="0"/>
              <a:t>support </a:t>
            </a:r>
            <a:r>
              <a:rPr lang="en-US" dirty="0">
                <a:cs typeface="Arial" charset="0"/>
              </a:rPr>
              <a:t>≥ </a:t>
            </a:r>
            <a:r>
              <a:rPr lang="en-US" i="1" dirty="0" err="1">
                <a:cs typeface="Arial" charset="0"/>
              </a:rPr>
              <a:t>minsup</a:t>
            </a:r>
            <a:r>
              <a:rPr lang="en-US" i="1" dirty="0">
                <a:cs typeface="Arial" charset="0"/>
              </a:rPr>
              <a:t> </a:t>
            </a:r>
            <a:r>
              <a:rPr lang="en-US" dirty="0">
                <a:cs typeface="Arial" charset="0"/>
              </a:rPr>
              <a:t>threshold</a:t>
            </a:r>
          </a:p>
          <a:p>
            <a:pPr lvl="1"/>
            <a:r>
              <a:rPr lang="en-US" dirty="0">
                <a:cs typeface="Arial" charset="0"/>
              </a:rPr>
              <a:t>confidence ≥ </a:t>
            </a:r>
            <a:r>
              <a:rPr lang="en-US" i="1" dirty="0" err="1">
                <a:cs typeface="Arial" charset="0"/>
              </a:rPr>
              <a:t>minconf</a:t>
            </a:r>
            <a:r>
              <a:rPr lang="en-US" i="1" dirty="0">
                <a:cs typeface="Arial" charset="0"/>
              </a:rPr>
              <a:t> </a:t>
            </a:r>
            <a:r>
              <a:rPr lang="en-US" dirty="0">
                <a:cs typeface="Arial" charset="0"/>
              </a:rPr>
              <a:t>threshold</a:t>
            </a:r>
          </a:p>
          <a:p>
            <a:pPr lvl="1"/>
            <a:endParaRPr lang="en-US" dirty="0">
              <a:cs typeface="Arial" charset="0"/>
            </a:endParaRPr>
          </a:p>
          <a:p>
            <a:r>
              <a:rPr lang="en-US" dirty="0">
                <a:cs typeface="Arial" charset="0"/>
              </a:rPr>
              <a:t>Brute-force approach:</a:t>
            </a:r>
          </a:p>
          <a:p>
            <a:pPr lvl="1"/>
            <a:r>
              <a:rPr lang="en-US" dirty="0">
                <a:cs typeface="Arial" charset="0"/>
              </a:rPr>
              <a:t>List all possible association rules</a:t>
            </a:r>
          </a:p>
          <a:p>
            <a:pPr lvl="1"/>
            <a:r>
              <a:rPr lang="en-US" dirty="0">
                <a:cs typeface="Arial" charset="0"/>
              </a:rPr>
              <a:t>Compute the support and confidence for each rule</a:t>
            </a:r>
          </a:p>
          <a:p>
            <a:pPr lvl="1"/>
            <a:r>
              <a:rPr lang="en-US" dirty="0">
                <a:cs typeface="Arial" charset="0"/>
              </a:rPr>
              <a:t>Prune rules that fail the </a:t>
            </a:r>
            <a:r>
              <a:rPr lang="en-US" i="1" dirty="0" err="1">
                <a:cs typeface="Arial" charset="0"/>
              </a:rPr>
              <a:t>minsup</a:t>
            </a:r>
            <a:r>
              <a:rPr lang="en-US" dirty="0">
                <a:cs typeface="Arial" charset="0"/>
              </a:rPr>
              <a:t> and </a:t>
            </a:r>
            <a:r>
              <a:rPr lang="en-US" i="1" dirty="0" err="1">
                <a:cs typeface="Arial" charset="0"/>
              </a:rPr>
              <a:t>minconf</a:t>
            </a:r>
            <a:r>
              <a:rPr lang="en-US" dirty="0">
                <a:cs typeface="Arial" charset="0"/>
              </a:rPr>
              <a:t> thresholds</a:t>
            </a:r>
          </a:p>
          <a:p>
            <a:pPr lvl="1">
              <a:buFont typeface="Arial" charset="0"/>
              <a:buNone/>
            </a:pPr>
            <a:r>
              <a:rPr lang="en-US" dirty="0">
                <a:cs typeface="Arial" charset="0"/>
                <a:sym typeface="Symbol" pitchFamily="18" charset="2"/>
              </a:rPr>
              <a:t> </a:t>
            </a:r>
            <a:r>
              <a:rPr lang="en-US" dirty="0">
                <a:solidFill>
                  <a:srgbClr val="FF0000"/>
                </a:solidFill>
                <a:cs typeface="Arial" charset="0"/>
              </a:rPr>
              <a:t>Computationally prohibitive</a:t>
            </a:r>
            <a:r>
              <a:rPr lang="en-US" dirty="0">
                <a:cs typeface="Arial"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69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69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69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69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369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69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699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69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99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Rectangle 2"/>
          <p:cNvSpPr>
            <a:spLocks noGrp="1" noChangeArrowheads="1"/>
          </p:cNvSpPr>
          <p:nvPr>
            <p:ph type="title" idx="4294967295"/>
          </p:nvPr>
        </p:nvSpPr>
        <p:spPr>
          <a:xfrm>
            <a:off x="914400" y="783770"/>
            <a:ext cx="7772400" cy="830635"/>
          </a:xfrm>
        </p:spPr>
        <p:txBody>
          <a:bodyPr>
            <a:normAutofit/>
          </a:bodyPr>
          <a:lstStyle/>
          <a:p>
            <a:r>
              <a:rPr lang="en-US" sz="3600" b="1" dirty="0"/>
              <a:t>Mining Association Rules</a:t>
            </a:r>
          </a:p>
        </p:txBody>
      </p:sp>
      <p:graphicFrame>
        <p:nvGraphicFramePr>
          <p:cNvPr id="1211397" name="Object 5"/>
          <p:cNvGraphicFramePr>
            <a:graphicFrameLocks noGrp="1" noChangeAspect="1"/>
          </p:cNvGraphicFramePr>
          <p:nvPr>
            <p:ph idx="4294967295"/>
          </p:nvPr>
        </p:nvGraphicFramePr>
        <p:xfrm>
          <a:off x="381000" y="1817845"/>
          <a:ext cx="3733800" cy="2241550"/>
        </p:xfrm>
        <a:graphic>
          <a:graphicData uri="http://schemas.openxmlformats.org/presentationml/2006/ole">
            <mc:AlternateContent xmlns:mc="http://schemas.openxmlformats.org/markup-compatibility/2006">
              <mc:Choice xmlns:v="urn:schemas-microsoft-com:vml" Requires="v">
                <p:oleObj spid="_x0000_s646201" name="Document" r:id="rId3" imgW="3359338" imgH="2015504" progId="Word.Document.8">
                  <p:embed/>
                </p:oleObj>
              </mc:Choice>
              <mc:Fallback>
                <p:oleObj name="Document" r:id="rId3" imgW="3359338" imgH="2015504"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17845"/>
                        <a:ext cx="3733800" cy="224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1396" name="Text Box 4"/>
          <p:cNvSpPr txBox="1">
            <a:spLocks noChangeArrowheads="1"/>
          </p:cNvSpPr>
          <p:nvPr/>
        </p:nvSpPr>
        <p:spPr bwMode="auto">
          <a:xfrm>
            <a:off x="4267200" y="1620995"/>
            <a:ext cx="4724400" cy="2200602"/>
          </a:xfrm>
          <a:prstGeom prst="rect">
            <a:avLst/>
          </a:prstGeom>
          <a:noFill/>
          <a:ln w="12700">
            <a:noFill/>
            <a:miter lim="800000"/>
            <a:headEnd/>
            <a:tailEnd/>
          </a:ln>
          <a:effectLst/>
        </p:spPr>
        <p:txBody>
          <a:bodyPr>
            <a:spAutoFit/>
          </a:bodyPr>
          <a:lstStyle/>
          <a:p>
            <a:r>
              <a:rPr lang="en-US" sz="2000" b="0" dirty="0">
                <a:solidFill>
                  <a:srgbClr val="CC3300"/>
                </a:solidFill>
                <a:sym typeface="Symbol" pitchFamily="18" charset="2"/>
              </a:rPr>
              <a:t>Example of Rules:</a:t>
            </a:r>
            <a:br>
              <a:rPr lang="en-US" sz="2000" b="0" dirty="0">
                <a:solidFill>
                  <a:srgbClr val="CC3300"/>
                </a:solidFill>
                <a:sym typeface="Symbol" pitchFamily="18" charset="2"/>
              </a:rPr>
            </a:br>
            <a:endParaRPr lang="en-US" sz="900" b="0" dirty="0">
              <a:solidFill>
                <a:srgbClr val="CC3300"/>
              </a:solidFill>
              <a:sym typeface="Symbol" pitchFamily="18" charset="2"/>
            </a:endParaRPr>
          </a:p>
          <a:p>
            <a:r>
              <a:rPr lang="en-US" b="0" dirty="0"/>
              <a:t>{</a:t>
            </a:r>
            <a:r>
              <a:rPr lang="en-US" b="0" dirty="0" err="1"/>
              <a:t>Milk,Diaper</a:t>
            </a:r>
            <a:r>
              <a:rPr lang="en-US" b="0" dirty="0"/>
              <a:t>} </a:t>
            </a:r>
            <a:r>
              <a:rPr lang="en-US" b="0" dirty="0">
                <a:sym typeface="Symbol" pitchFamily="18" charset="2"/>
              </a:rPr>
              <a:t> {Beer} (s=0.4, c=0.67)</a:t>
            </a:r>
            <a:br>
              <a:rPr lang="en-US" b="0" dirty="0">
                <a:sym typeface="Symbol" pitchFamily="18" charset="2"/>
              </a:rPr>
            </a:br>
            <a:r>
              <a:rPr lang="en-US" b="0" dirty="0"/>
              <a:t>{</a:t>
            </a:r>
            <a:r>
              <a:rPr lang="en-US" b="0" dirty="0" err="1"/>
              <a:t>Milk,Beer</a:t>
            </a:r>
            <a:r>
              <a:rPr lang="en-US" b="0" dirty="0"/>
              <a:t>} </a:t>
            </a:r>
            <a:r>
              <a:rPr lang="en-US" b="0" dirty="0">
                <a:sym typeface="Symbol" pitchFamily="18" charset="2"/>
              </a:rPr>
              <a:t> {Diaper} (s=0.4, c=1.0)</a:t>
            </a:r>
          </a:p>
          <a:p>
            <a:r>
              <a:rPr lang="en-US" b="0" dirty="0"/>
              <a:t>{</a:t>
            </a:r>
            <a:r>
              <a:rPr lang="en-US" b="0" dirty="0" err="1"/>
              <a:t>Diaper,Beer</a:t>
            </a:r>
            <a:r>
              <a:rPr lang="en-US" b="0" dirty="0"/>
              <a:t>} </a:t>
            </a:r>
            <a:r>
              <a:rPr lang="en-US" b="0" dirty="0">
                <a:sym typeface="Symbol" pitchFamily="18" charset="2"/>
              </a:rPr>
              <a:t> {Milk} (s=0.4, c=0.67)</a:t>
            </a:r>
          </a:p>
          <a:p>
            <a:r>
              <a:rPr lang="en-US" b="0" dirty="0">
                <a:sym typeface="Symbol" pitchFamily="18" charset="2"/>
              </a:rPr>
              <a:t>{Beer}  {</a:t>
            </a:r>
            <a:r>
              <a:rPr lang="en-US" b="0" dirty="0" err="1">
                <a:sym typeface="Symbol" pitchFamily="18" charset="2"/>
              </a:rPr>
              <a:t>Milk,Diaper</a:t>
            </a:r>
            <a:r>
              <a:rPr lang="en-US" b="0" dirty="0">
                <a:sym typeface="Symbol" pitchFamily="18" charset="2"/>
              </a:rPr>
              <a:t>} (s=0.4, c=0.67) </a:t>
            </a:r>
            <a:br>
              <a:rPr lang="en-US" b="0" dirty="0">
                <a:sym typeface="Symbol" pitchFamily="18" charset="2"/>
              </a:rPr>
            </a:br>
            <a:r>
              <a:rPr lang="en-US" b="0" dirty="0">
                <a:sym typeface="Symbol" pitchFamily="18" charset="2"/>
              </a:rPr>
              <a:t>{Diaper}  {</a:t>
            </a:r>
            <a:r>
              <a:rPr lang="en-US" b="0" dirty="0" err="1">
                <a:sym typeface="Symbol" pitchFamily="18" charset="2"/>
              </a:rPr>
              <a:t>Milk,Beer</a:t>
            </a:r>
            <a:r>
              <a:rPr lang="en-US" b="0" dirty="0">
                <a:sym typeface="Symbol" pitchFamily="18" charset="2"/>
              </a:rPr>
              <a:t>} (s=0.4, c=0.5) </a:t>
            </a:r>
          </a:p>
          <a:p>
            <a:r>
              <a:rPr lang="en-US" b="0" dirty="0">
                <a:sym typeface="Symbol" pitchFamily="18" charset="2"/>
              </a:rPr>
              <a:t>{Milk}  {</a:t>
            </a:r>
            <a:r>
              <a:rPr lang="en-US" b="0" dirty="0" err="1">
                <a:sym typeface="Symbol" pitchFamily="18" charset="2"/>
              </a:rPr>
              <a:t>Diaper,Beer</a:t>
            </a:r>
            <a:r>
              <a:rPr lang="en-US" b="0" dirty="0">
                <a:sym typeface="Symbol" pitchFamily="18" charset="2"/>
              </a:rPr>
              <a:t>} (s=0.4, c=0.5)</a:t>
            </a:r>
          </a:p>
        </p:txBody>
      </p:sp>
      <p:sp>
        <p:nvSpPr>
          <p:cNvPr id="1211399" name="Text Box 7"/>
          <p:cNvSpPr txBox="1">
            <a:spLocks noChangeArrowheads="1"/>
          </p:cNvSpPr>
          <p:nvPr/>
        </p:nvSpPr>
        <p:spPr bwMode="auto">
          <a:xfrm>
            <a:off x="381000" y="3886200"/>
            <a:ext cx="7924800" cy="2200602"/>
          </a:xfrm>
          <a:prstGeom prst="rect">
            <a:avLst/>
          </a:prstGeom>
          <a:noFill/>
          <a:ln w="12700">
            <a:noFill/>
            <a:miter lim="800000"/>
            <a:headEnd/>
            <a:tailEnd/>
          </a:ln>
          <a:effectLst/>
        </p:spPr>
        <p:txBody>
          <a:bodyPr>
            <a:spAutoFit/>
          </a:bodyPr>
          <a:lstStyle/>
          <a:p>
            <a:r>
              <a:rPr lang="en-US" sz="2000" b="0" dirty="0">
                <a:solidFill>
                  <a:srgbClr val="CC3300"/>
                </a:solidFill>
                <a:sym typeface="Symbol" pitchFamily="18" charset="2"/>
              </a:rPr>
              <a:t>Observations:</a:t>
            </a:r>
          </a:p>
          <a:p>
            <a:pPr>
              <a:spcBef>
                <a:spcPct val="50000"/>
              </a:spcBef>
              <a:buFontTx/>
              <a:buChar char="•"/>
            </a:pPr>
            <a:r>
              <a:rPr lang="en-US" b="0" dirty="0">
                <a:sym typeface="Symbol" pitchFamily="18" charset="2"/>
              </a:rPr>
              <a:t> All the above rules are binary partitions of the same itemset: </a:t>
            </a:r>
            <a:br>
              <a:rPr lang="en-US" b="0" dirty="0">
                <a:sym typeface="Symbol" pitchFamily="18" charset="2"/>
              </a:rPr>
            </a:br>
            <a:r>
              <a:rPr lang="en-US" b="0" dirty="0">
                <a:sym typeface="Symbol" pitchFamily="18" charset="2"/>
              </a:rPr>
              <a:t>	{Milk, Diaper, Beer}</a:t>
            </a:r>
          </a:p>
          <a:p>
            <a:pPr>
              <a:spcBef>
                <a:spcPct val="50000"/>
              </a:spcBef>
              <a:buFontTx/>
              <a:buChar char="•"/>
            </a:pPr>
            <a:r>
              <a:rPr lang="en-US" b="0" dirty="0">
                <a:sym typeface="Symbol" pitchFamily="18" charset="2"/>
              </a:rPr>
              <a:t> Rules originating from the same itemset have identical support but</a:t>
            </a:r>
            <a:br>
              <a:rPr lang="en-US" b="0" dirty="0">
                <a:sym typeface="Symbol" pitchFamily="18" charset="2"/>
              </a:rPr>
            </a:br>
            <a:r>
              <a:rPr lang="en-US" b="0" dirty="0">
                <a:sym typeface="Symbol" pitchFamily="18" charset="2"/>
              </a:rPr>
              <a:t>  can have different confidence</a:t>
            </a:r>
          </a:p>
          <a:p>
            <a:pPr>
              <a:spcBef>
                <a:spcPct val="50000"/>
              </a:spcBef>
              <a:buFontTx/>
              <a:buChar char="•"/>
            </a:pPr>
            <a:r>
              <a:rPr lang="en-US" b="0" dirty="0">
                <a:sym typeface="Symbol" pitchFamily="18" charset="2"/>
              </a:rPr>
              <a:t> Thus, we may decouple the support and confidence requirements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1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3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23</a:t>
            </a:fld>
            <a:endParaRPr lang="en-US"/>
          </a:p>
        </p:txBody>
      </p:sp>
      <p:sp>
        <p:nvSpPr>
          <p:cNvPr id="4" name="Title 3"/>
          <p:cNvSpPr>
            <a:spLocks noGrp="1"/>
          </p:cNvSpPr>
          <p:nvPr>
            <p:ph type="title" idx="4294967295"/>
          </p:nvPr>
        </p:nvSpPr>
        <p:spPr/>
        <p:txBody>
          <a:bodyPr>
            <a:normAutofit/>
          </a:bodyPr>
          <a:lstStyle/>
          <a:p>
            <a:r>
              <a:rPr lang="en-US" sz="3600" b="1" dirty="0" smtClean="0"/>
              <a:t>Summary: Association Rules</a:t>
            </a:r>
            <a:endParaRPr lang="en-US" sz="3600" b="1" dirty="0"/>
          </a:p>
        </p:txBody>
      </p:sp>
      <p:sp>
        <p:nvSpPr>
          <p:cNvPr id="5" name="Rectangle 4"/>
          <p:cNvSpPr/>
          <p:nvPr/>
        </p:nvSpPr>
        <p:spPr>
          <a:xfrm>
            <a:off x="685800" y="1948264"/>
            <a:ext cx="8001000" cy="4247317"/>
          </a:xfrm>
          <a:prstGeom prst="rect">
            <a:avLst/>
          </a:prstGeom>
        </p:spPr>
        <p:txBody>
          <a:bodyPr wrap="square">
            <a:spAutoFit/>
          </a:bodyPr>
          <a:lstStyle/>
          <a:p>
            <a:r>
              <a:rPr lang="en-US" dirty="0"/>
              <a:t>Association rules are rules presenting association or correlation between </a:t>
            </a:r>
            <a:r>
              <a:rPr lang="en-US" dirty="0" err="1"/>
              <a:t>itemsets</a:t>
            </a:r>
            <a:r>
              <a:rPr lang="en-US" dirty="0"/>
              <a:t>. </a:t>
            </a:r>
            <a:endParaRPr lang="en-US" dirty="0" smtClean="0"/>
          </a:p>
          <a:p>
            <a:endParaRPr lang="en-US" dirty="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where </a:t>
            </a:r>
            <a:r>
              <a:rPr lang="en-US" dirty="0"/>
              <a:t>P(A) is the percentage (or probability) of cases containing A. </a:t>
            </a:r>
          </a:p>
        </p:txBody>
      </p:sp>
      <p:pic>
        <p:nvPicPr>
          <p:cNvPr id="71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555" y="2634148"/>
            <a:ext cx="5121729" cy="2875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698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apriori</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08178C3A-D7A0-4464-87B8-EEC194941BE4}" type="slidenum">
              <a:rPr lang="en-US" altLang="en-US" smtClean="0"/>
              <a:pPr/>
              <a:t>25</a:t>
            </a:fld>
            <a:endParaRPr lang="en-US" altLang="en-US" smtClean="0"/>
          </a:p>
        </p:txBody>
      </p:sp>
      <p:sp>
        <p:nvSpPr>
          <p:cNvPr id="13315" name="Rectangle 2"/>
          <p:cNvSpPr>
            <a:spLocks noGrp="1" noChangeArrowheads="1"/>
          </p:cNvSpPr>
          <p:nvPr>
            <p:ph type="title" idx="4294967295"/>
          </p:nvPr>
        </p:nvSpPr>
        <p:spPr>
          <a:xfrm>
            <a:off x="857251" y="652915"/>
            <a:ext cx="7391400" cy="860198"/>
          </a:xfrm>
        </p:spPr>
        <p:txBody>
          <a:bodyPr>
            <a:noAutofit/>
          </a:bodyPr>
          <a:lstStyle/>
          <a:p>
            <a:pPr eaLnBrk="1" hangingPunct="1"/>
            <a:r>
              <a:rPr lang="en-US" altLang="en-US" sz="3600" b="1" dirty="0" smtClean="0"/>
              <a:t>Scalable Frequent </a:t>
            </a:r>
            <a:r>
              <a:rPr lang="en-US" altLang="en-US" sz="3600" b="1" dirty="0" err="1" smtClean="0"/>
              <a:t>Itemset</a:t>
            </a:r>
            <a:r>
              <a:rPr lang="en-US" altLang="en-US" sz="3600" b="1" dirty="0" smtClean="0"/>
              <a:t> Mining Methods</a:t>
            </a:r>
          </a:p>
        </p:txBody>
      </p:sp>
      <p:graphicFrame>
        <p:nvGraphicFramePr>
          <p:cNvPr id="6" name="Diagram 5"/>
          <p:cNvGraphicFramePr/>
          <p:nvPr/>
        </p:nvGraphicFramePr>
        <p:xfrm>
          <a:off x="1801586" y="184512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3804557" y="2269671"/>
            <a:ext cx="3559629" cy="963386"/>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6" name="Rectangle 6"/>
          <p:cNvSpPr>
            <a:spLocks noGrp="1" noChangeArrowheads="1"/>
          </p:cNvSpPr>
          <p:nvPr>
            <p:ph type="title" idx="4294967295"/>
          </p:nvPr>
        </p:nvSpPr>
        <p:spPr>
          <a:xfrm>
            <a:off x="857251" y="750889"/>
            <a:ext cx="7391400" cy="860198"/>
          </a:xfrm>
        </p:spPr>
        <p:txBody>
          <a:bodyPr>
            <a:normAutofit fontScale="90000"/>
          </a:bodyPr>
          <a:lstStyle/>
          <a:p>
            <a:r>
              <a:rPr lang="en-US" sz="3600" b="1" dirty="0" smtClean="0"/>
              <a:t>Apriori: A Candidate Generation-and-test Approach</a:t>
            </a:r>
            <a:endParaRPr lang="en-US" sz="3600" b="1" dirty="0"/>
          </a:p>
        </p:txBody>
      </p:sp>
      <p:pic>
        <p:nvPicPr>
          <p:cNvPr id="702468" name="Picture 4"/>
          <p:cNvPicPr>
            <a:picLocks noChangeAspect="1" noChangeArrowheads="1"/>
          </p:cNvPicPr>
          <p:nvPr/>
        </p:nvPicPr>
        <p:blipFill>
          <a:blip r:embed="rId2"/>
          <a:srcRect/>
          <a:stretch>
            <a:fillRect/>
          </a:stretch>
        </p:blipFill>
        <p:spPr bwMode="auto">
          <a:xfrm>
            <a:off x="114207" y="1812471"/>
            <a:ext cx="5124544" cy="4049486"/>
          </a:xfrm>
          <a:prstGeom prst="rect">
            <a:avLst/>
          </a:prstGeom>
          <a:noFill/>
          <a:ln w="9525">
            <a:noFill/>
            <a:miter lim="800000"/>
            <a:headEnd/>
            <a:tailEnd/>
          </a:ln>
        </p:spPr>
      </p:pic>
      <p:sp>
        <p:nvSpPr>
          <p:cNvPr id="11" name="Rectangle 10"/>
          <p:cNvSpPr/>
          <p:nvPr/>
        </p:nvSpPr>
        <p:spPr>
          <a:xfrm>
            <a:off x="5238752" y="1790706"/>
            <a:ext cx="3415392" cy="4247317"/>
          </a:xfrm>
          <a:prstGeom prst="rect">
            <a:avLst/>
          </a:prstGeom>
        </p:spPr>
        <p:txBody>
          <a:bodyPr wrap="square">
            <a:spAutoFit/>
          </a:bodyPr>
          <a:lstStyle/>
          <a:p>
            <a:pPr marL="342900" indent="-342900">
              <a:buFont typeface="+mj-lt"/>
              <a:buAutoNum type="arabicPeriod"/>
            </a:pPr>
            <a:r>
              <a:rPr lang="en-US" dirty="0" smtClean="0"/>
              <a:t>Find the frequent </a:t>
            </a:r>
            <a:r>
              <a:rPr lang="en-US" dirty="0" err="1" smtClean="0"/>
              <a:t>itemsets</a:t>
            </a:r>
            <a:r>
              <a:rPr lang="en-US" dirty="0" smtClean="0"/>
              <a:t>: the sets of items that have minimum support </a:t>
            </a:r>
          </a:p>
          <a:p>
            <a:pPr marL="800100" lvl="1" indent="-342900">
              <a:buFont typeface="Arial" pitchFamily="34" charset="0"/>
              <a:buChar char="•"/>
            </a:pPr>
            <a:r>
              <a:rPr lang="en-US" dirty="0" smtClean="0"/>
              <a:t>A subset of a frequent </a:t>
            </a:r>
            <a:r>
              <a:rPr lang="en-US" dirty="0" err="1" smtClean="0"/>
              <a:t>itemset</a:t>
            </a:r>
            <a:r>
              <a:rPr lang="en-US" dirty="0" smtClean="0"/>
              <a:t> must also be a frequent </a:t>
            </a:r>
            <a:r>
              <a:rPr lang="en-US" dirty="0" err="1" smtClean="0"/>
              <a:t>itemset</a:t>
            </a:r>
            <a:r>
              <a:rPr lang="en-US" dirty="0" smtClean="0"/>
              <a:t> </a:t>
            </a:r>
          </a:p>
          <a:p>
            <a:pPr marL="800100" lvl="1" indent="-342900">
              <a:buFont typeface="Arial" pitchFamily="34" charset="0"/>
              <a:buChar char="•"/>
            </a:pPr>
            <a:r>
              <a:rPr lang="en-US" dirty="0" smtClean="0"/>
              <a:t>i.e., if {AB} is a frequent </a:t>
            </a:r>
            <a:r>
              <a:rPr lang="en-US" dirty="0" err="1" smtClean="0"/>
              <a:t>itemset</a:t>
            </a:r>
            <a:r>
              <a:rPr lang="en-US" dirty="0" smtClean="0"/>
              <a:t>, both {A} and {B} should be a frequent </a:t>
            </a:r>
            <a:r>
              <a:rPr lang="en-US" dirty="0" err="1" smtClean="0"/>
              <a:t>itemset</a:t>
            </a:r>
            <a:r>
              <a:rPr lang="en-US" dirty="0" smtClean="0"/>
              <a:t> </a:t>
            </a:r>
          </a:p>
          <a:p>
            <a:pPr marL="342900" indent="-342900">
              <a:buFont typeface="+mj-lt"/>
              <a:buAutoNum type="arabicPeriod"/>
            </a:pPr>
            <a:r>
              <a:rPr lang="en-US" dirty="0" smtClean="0"/>
              <a:t>Iteratively find frequent </a:t>
            </a:r>
            <a:r>
              <a:rPr lang="en-US" dirty="0" err="1" smtClean="0"/>
              <a:t>itemsets</a:t>
            </a:r>
            <a:r>
              <a:rPr lang="en-US" dirty="0" smtClean="0"/>
              <a:t> with cardinality from 1 to k (k-</a:t>
            </a:r>
            <a:r>
              <a:rPr lang="en-US" dirty="0" err="1" smtClean="0"/>
              <a:t>itemset</a:t>
            </a:r>
            <a:r>
              <a:rPr lang="en-US" dirty="0" smtClean="0"/>
              <a:t>)</a:t>
            </a:r>
          </a:p>
          <a:p>
            <a:pPr marL="342900" indent="-342900">
              <a:buFont typeface="+mj-lt"/>
              <a:buAutoNum type="arabicPeriod"/>
            </a:pPr>
            <a:r>
              <a:rPr lang="en-US" dirty="0" smtClean="0"/>
              <a:t>Use the frequent </a:t>
            </a:r>
            <a:r>
              <a:rPr lang="en-US" dirty="0" err="1" smtClean="0"/>
              <a:t>itemsets</a:t>
            </a:r>
            <a:r>
              <a:rPr lang="en-US" dirty="0" smtClean="0"/>
              <a:t> to generate association rules.</a:t>
            </a:r>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Grp="1" noChangeArrowheads="1"/>
          </p:cNvSpPr>
          <p:nvPr>
            <p:ph type="title" idx="4294967295"/>
          </p:nvPr>
        </p:nvSpPr>
        <p:spPr>
          <a:xfrm>
            <a:off x="857251" y="652915"/>
            <a:ext cx="7391400" cy="860198"/>
          </a:xfrm>
        </p:spPr>
        <p:txBody>
          <a:bodyPr>
            <a:noAutofit/>
          </a:bodyPr>
          <a:lstStyle/>
          <a:p>
            <a:r>
              <a:rPr lang="en-US" sz="3600" b="1" dirty="0" smtClean="0"/>
              <a:t>Apriori: A Candidate Generation-and-test Approach</a:t>
            </a:r>
            <a:endParaRPr lang="en-US" sz="3600" b="1" dirty="0"/>
          </a:p>
        </p:txBody>
      </p:sp>
      <p:sp>
        <p:nvSpPr>
          <p:cNvPr id="1240067" name="Rectangle 3"/>
          <p:cNvSpPr>
            <a:spLocks noGrp="1" noChangeArrowheads="1"/>
          </p:cNvSpPr>
          <p:nvPr>
            <p:ph type="body" idx="4294967295"/>
          </p:nvPr>
        </p:nvSpPr>
        <p:spPr>
          <a:xfrm>
            <a:off x="229585" y="1749637"/>
            <a:ext cx="4886249" cy="4623454"/>
          </a:xfrm>
        </p:spPr>
        <p:txBody>
          <a:bodyPr>
            <a:noAutofit/>
          </a:bodyPr>
          <a:lstStyle/>
          <a:p>
            <a:pPr indent="-285750">
              <a:lnSpc>
                <a:spcPct val="90000"/>
              </a:lnSpc>
              <a:buFont typeface="Arial" charset="0"/>
              <a:buNone/>
            </a:pPr>
            <a:r>
              <a:rPr lang="en-US" sz="1800" b="1" dirty="0" smtClean="0"/>
              <a:t>Mathematical Method</a:t>
            </a:r>
          </a:p>
          <a:p>
            <a:pPr indent="-285750">
              <a:lnSpc>
                <a:spcPct val="90000"/>
              </a:lnSpc>
              <a:buFont typeface="Arial" charset="0"/>
              <a:buNone/>
            </a:pPr>
            <a:endParaRPr lang="en-US" sz="800" dirty="0"/>
          </a:p>
          <a:p>
            <a:pPr indent="-285750">
              <a:lnSpc>
                <a:spcPct val="90000"/>
              </a:lnSpc>
            </a:pPr>
            <a:r>
              <a:rPr lang="en-US" sz="1800" dirty="0"/>
              <a:t>Let k=1</a:t>
            </a:r>
          </a:p>
          <a:p>
            <a:pPr indent="-285750">
              <a:lnSpc>
                <a:spcPct val="90000"/>
              </a:lnSpc>
            </a:pPr>
            <a:r>
              <a:rPr lang="en-US" sz="1800" b="1" dirty="0"/>
              <a:t>Generate</a:t>
            </a:r>
            <a:r>
              <a:rPr lang="en-US" sz="1800" dirty="0"/>
              <a:t> frequent </a:t>
            </a:r>
            <a:r>
              <a:rPr lang="en-US" sz="1800" dirty="0" err="1"/>
              <a:t>itemsets</a:t>
            </a:r>
            <a:r>
              <a:rPr lang="en-US" sz="1800" dirty="0"/>
              <a:t> of length 1</a:t>
            </a:r>
          </a:p>
          <a:p>
            <a:pPr indent="-285750">
              <a:lnSpc>
                <a:spcPct val="90000"/>
              </a:lnSpc>
            </a:pPr>
            <a:r>
              <a:rPr lang="en-US" sz="1800" dirty="0"/>
              <a:t>Repeat until no new frequent </a:t>
            </a:r>
            <a:r>
              <a:rPr lang="en-US" sz="1800" dirty="0" err="1"/>
              <a:t>itemsets</a:t>
            </a:r>
            <a:r>
              <a:rPr lang="en-US" sz="1800" dirty="0"/>
              <a:t> are identified</a:t>
            </a:r>
          </a:p>
          <a:p>
            <a:pPr lvl="1" indent="-228600">
              <a:lnSpc>
                <a:spcPct val="90000"/>
              </a:lnSpc>
            </a:pPr>
            <a:r>
              <a:rPr lang="en-US" sz="1800" dirty="0"/>
              <a:t>Generate length (k+1) candidate </a:t>
            </a:r>
            <a:r>
              <a:rPr lang="en-US" sz="1800" dirty="0" err="1"/>
              <a:t>itemsets</a:t>
            </a:r>
            <a:r>
              <a:rPr lang="en-US" sz="1800" dirty="0"/>
              <a:t> from length k frequent </a:t>
            </a:r>
            <a:r>
              <a:rPr lang="en-US" sz="1800" dirty="0" err="1"/>
              <a:t>itemsets</a:t>
            </a:r>
            <a:endParaRPr lang="en-US" sz="1800" dirty="0"/>
          </a:p>
          <a:p>
            <a:pPr lvl="1" indent="-228600">
              <a:lnSpc>
                <a:spcPct val="90000"/>
              </a:lnSpc>
            </a:pPr>
            <a:r>
              <a:rPr lang="en-US" sz="1800" b="1" dirty="0" smtClean="0"/>
              <a:t>Test and count </a:t>
            </a:r>
            <a:r>
              <a:rPr lang="en-US" sz="1800" dirty="0" smtClean="0"/>
              <a:t>the support of each candidate by scanning the DB</a:t>
            </a:r>
          </a:p>
          <a:p>
            <a:pPr lvl="1" indent="-228600">
              <a:lnSpc>
                <a:spcPct val="90000"/>
              </a:lnSpc>
            </a:pPr>
            <a:r>
              <a:rPr lang="en-US" sz="1800" dirty="0" smtClean="0"/>
              <a:t>Prune </a:t>
            </a:r>
            <a:r>
              <a:rPr lang="en-US" sz="1800" dirty="0"/>
              <a:t>candidate </a:t>
            </a:r>
            <a:r>
              <a:rPr lang="en-US" sz="1800" dirty="0" err="1"/>
              <a:t>itemsets</a:t>
            </a:r>
            <a:r>
              <a:rPr lang="en-US" sz="1800" dirty="0"/>
              <a:t> containing subsets of length k that are infrequent </a:t>
            </a:r>
          </a:p>
          <a:p>
            <a:pPr lvl="1" indent="-228600">
              <a:lnSpc>
                <a:spcPct val="90000"/>
              </a:lnSpc>
            </a:pPr>
            <a:r>
              <a:rPr lang="en-US" sz="1800" dirty="0" smtClean="0"/>
              <a:t>Eliminate </a:t>
            </a:r>
            <a:r>
              <a:rPr lang="en-US" sz="1800" dirty="0"/>
              <a:t>candidates that are infrequent, leaving only those that are frequent</a:t>
            </a:r>
          </a:p>
        </p:txBody>
      </p:sp>
      <p:pic>
        <p:nvPicPr>
          <p:cNvPr id="4" name="Picture 2"/>
          <p:cNvPicPr>
            <a:picLocks noChangeAspect="1" noChangeArrowheads="1"/>
          </p:cNvPicPr>
          <p:nvPr/>
        </p:nvPicPr>
        <p:blipFill>
          <a:blip r:embed="rId2"/>
          <a:srcRect/>
          <a:stretch>
            <a:fillRect/>
          </a:stretch>
        </p:blipFill>
        <p:spPr bwMode="auto">
          <a:xfrm>
            <a:off x="5246466" y="2978717"/>
            <a:ext cx="3407023" cy="2327570"/>
          </a:xfrm>
          <a:prstGeom prst="rect">
            <a:avLst/>
          </a:prstGeom>
          <a:noFill/>
          <a:ln w="9525">
            <a:noFill/>
            <a:miter lim="800000"/>
            <a:headEnd/>
            <a:tailEnd/>
          </a:ln>
        </p:spPr>
      </p:pic>
      <p:sp>
        <p:nvSpPr>
          <p:cNvPr id="5" name="Rectangle 3"/>
          <p:cNvSpPr txBox="1">
            <a:spLocks noChangeArrowheads="1"/>
          </p:cNvSpPr>
          <p:nvPr/>
        </p:nvSpPr>
        <p:spPr>
          <a:xfrm>
            <a:off x="5246467" y="2507663"/>
            <a:ext cx="1969076" cy="595749"/>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smtClean="0">
                <a:ln>
                  <a:noFill/>
                </a:ln>
                <a:solidFill>
                  <a:schemeClr val="tx1"/>
                </a:solidFill>
                <a:effectLst/>
                <a:uLnTx/>
                <a:uFillTx/>
                <a:latin typeface="+mn-lt"/>
                <a:ea typeface="+mn-ea"/>
                <a:cs typeface="+mn-cs"/>
              </a:rPr>
              <a:t>Pseudo-code</a:t>
            </a:r>
          </a:p>
        </p:txBody>
      </p:sp>
      <p:sp>
        <p:nvSpPr>
          <p:cNvPr id="7" name="Rounded Rectangle 6"/>
          <p:cNvSpPr/>
          <p:nvPr/>
        </p:nvSpPr>
        <p:spPr>
          <a:xfrm>
            <a:off x="5117316" y="2396823"/>
            <a:ext cx="3897534" cy="3224800"/>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4B52633-112D-4A8D-A0C9-5BD96AB7976C}" type="slidenum">
              <a:rPr lang="en-US"/>
              <a:pPr/>
              <a:t>28</a:t>
            </a:fld>
            <a:endParaRPr lang="en-US"/>
          </a:p>
        </p:txBody>
      </p:sp>
      <p:sp>
        <p:nvSpPr>
          <p:cNvPr id="685058" name="Rectangle 2"/>
          <p:cNvSpPr>
            <a:spLocks noGrp="1" noChangeArrowheads="1"/>
          </p:cNvSpPr>
          <p:nvPr>
            <p:ph type="title" idx="4294967295"/>
          </p:nvPr>
        </p:nvSpPr>
        <p:spPr/>
        <p:txBody>
          <a:bodyPr>
            <a:noAutofit/>
          </a:bodyPr>
          <a:lstStyle/>
          <a:p>
            <a:pPr>
              <a:tabLst>
                <a:tab pos="2570163" algn="l"/>
              </a:tabLst>
            </a:pPr>
            <a:r>
              <a:rPr lang="en-US" sz="3600" b="1" dirty="0" smtClean="0"/>
              <a:t>Apriori</a:t>
            </a:r>
            <a:r>
              <a:rPr lang="en-US" sz="3600" b="1" dirty="0"/>
              <a:t>: </a:t>
            </a:r>
            <a:r>
              <a:rPr lang="en-US" sz="3600" b="1" dirty="0" smtClean="0"/>
              <a:t> Assumptions</a:t>
            </a:r>
            <a:endParaRPr lang="en-US" sz="3600" b="1" dirty="0"/>
          </a:p>
        </p:txBody>
      </p:sp>
      <p:sp>
        <p:nvSpPr>
          <p:cNvPr id="685059" name="Rectangle 3"/>
          <p:cNvSpPr>
            <a:spLocks noGrp="1" noChangeArrowheads="1"/>
          </p:cNvSpPr>
          <p:nvPr>
            <p:ph type="body" idx="4294967295"/>
          </p:nvPr>
        </p:nvSpPr>
        <p:spPr>
          <a:xfrm>
            <a:off x="857251" y="1651655"/>
            <a:ext cx="7600950" cy="4308764"/>
          </a:xfrm>
        </p:spPr>
        <p:txBody>
          <a:bodyPr>
            <a:noAutofit/>
          </a:bodyPr>
          <a:lstStyle/>
          <a:p>
            <a:pPr>
              <a:lnSpc>
                <a:spcPct val="90000"/>
              </a:lnSpc>
            </a:pPr>
            <a:r>
              <a:rPr lang="en-US" sz="1800" b="1" dirty="0" smtClean="0"/>
              <a:t>Assumption</a:t>
            </a:r>
            <a:r>
              <a:rPr lang="en-US" sz="1800" dirty="0" smtClean="0"/>
              <a:t>:  Any </a:t>
            </a:r>
            <a:r>
              <a:rPr lang="en-US" sz="1800" dirty="0"/>
              <a:t>subset of a frequent itemset must be frequent</a:t>
            </a:r>
          </a:p>
          <a:p>
            <a:pPr lvl="1">
              <a:lnSpc>
                <a:spcPct val="90000"/>
              </a:lnSpc>
            </a:pPr>
            <a:r>
              <a:rPr lang="en-US" sz="1800" dirty="0"/>
              <a:t>if </a:t>
            </a:r>
            <a:r>
              <a:rPr lang="en-US" sz="1800" b="1" dirty="0"/>
              <a:t>{beer, diaper, nuts}</a:t>
            </a:r>
            <a:r>
              <a:rPr lang="en-US" sz="1800" dirty="0"/>
              <a:t> is frequent, so is </a:t>
            </a:r>
            <a:r>
              <a:rPr lang="en-US" sz="1800" b="1" dirty="0"/>
              <a:t>{beer, diaper}</a:t>
            </a:r>
            <a:endParaRPr lang="en-US" sz="1800" dirty="0"/>
          </a:p>
          <a:p>
            <a:pPr lvl="1">
              <a:lnSpc>
                <a:spcPct val="90000"/>
              </a:lnSpc>
            </a:pPr>
            <a:r>
              <a:rPr lang="en-US" sz="1800" dirty="0"/>
              <a:t>Every transaction having {beer, diaper, nuts} also contains {beer, diaper} </a:t>
            </a:r>
            <a:endParaRPr lang="en-US" sz="1800" dirty="0" smtClean="0"/>
          </a:p>
          <a:p>
            <a:pPr lvl="1">
              <a:lnSpc>
                <a:spcPct val="90000"/>
              </a:lnSpc>
            </a:pPr>
            <a:r>
              <a:rPr lang="en-US" sz="1800" dirty="0" smtClean="0"/>
              <a:t>True due to the following property of the support measure:</a:t>
            </a:r>
          </a:p>
          <a:p>
            <a:pPr lvl="1"/>
            <a:endParaRPr lang="en-US" sz="1800" dirty="0" smtClean="0"/>
          </a:p>
          <a:p>
            <a:pPr lvl="1"/>
            <a:endParaRPr lang="en-US" sz="1800" dirty="0" smtClean="0"/>
          </a:p>
          <a:p>
            <a:pPr lvl="1"/>
            <a:r>
              <a:rPr lang="en-US" sz="1800" dirty="0" smtClean="0"/>
              <a:t>Support of an itemset never exceeds the support of its subsets</a:t>
            </a:r>
          </a:p>
          <a:p>
            <a:pPr lvl="1"/>
            <a:r>
              <a:rPr lang="en-US" sz="1800" dirty="0" smtClean="0"/>
              <a:t>This is known as the </a:t>
            </a:r>
            <a:r>
              <a:rPr lang="en-US" sz="1800" dirty="0" smtClean="0">
                <a:solidFill>
                  <a:srgbClr val="CC3300"/>
                </a:solidFill>
              </a:rPr>
              <a:t>anti-monotone</a:t>
            </a:r>
            <a:r>
              <a:rPr lang="en-US" sz="1800" dirty="0" smtClean="0"/>
              <a:t> property of support</a:t>
            </a:r>
            <a:endParaRPr lang="en-US" sz="1800" dirty="0"/>
          </a:p>
          <a:p>
            <a:pPr>
              <a:lnSpc>
                <a:spcPct val="90000"/>
              </a:lnSpc>
            </a:pPr>
            <a:r>
              <a:rPr lang="en-US" sz="1800" b="1" dirty="0" smtClean="0"/>
              <a:t>Pruning </a:t>
            </a:r>
            <a:r>
              <a:rPr lang="en-US" sz="1800" b="1" dirty="0"/>
              <a:t>principle</a:t>
            </a:r>
            <a:r>
              <a:rPr lang="en-US" sz="1800" dirty="0"/>
              <a:t>: If there is any itemset which is infrequent, its superset should not be generated/tested</a:t>
            </a:r>
            <a:r>
              <a:rPr lang="en-US" sz="1800" dirty="0" smtClean="0"/>
              <a:t>! (see previous slide)</a:t>
            </a:r>
            <a:endParaRPr lang="en-US" sz="1800" dirty="0"/>
          </a:p>
          <a:p>
            <a:pPr>
              <a:lnSpc>
                <a:spcPct val="90000"/>
              </a:lnSpc>
            </a:pPr>
            <a:r>
              <a:rPr lang="en-US" sz="1800" dirty="0" err="1" smtClean="0"/>
              <a:t>Agrawal</a:t>
            </a:r>
            <a:r>
              <a:rPr lang="en-US" sz="1800" dirty="0" smtClean="0"/>
              <a:t> </a:t>
            </a:r>
            <a:r>
              <a:rPr lang="en-US" sz="1800" dirty="0"/>
              <a:t>&amp; </a:t>
            </a:r>
            <a:r>
              <a:rPr lang="en-US" sz="1800" dirty="0" err="1"/>
              <a:t>Srikant</a:t>
            </a:r>
            <a:r>
              <a:rPr lang="en-US" sz="1800" dirty="0"/>
              <a:t> 1994, </a:t>
            </a:r>
            <a:r>
              <a:rPr lang="en-US" sz="1800" dirty="0" err="1"/>
              <a:t>Mannila</a:t>
            </a:r>
            <a:r>
              <a:rPr lang="en-US" sz="1800" dirty="0"/>
              <a:t>, et al. 1994</a:t>
            </a:r>
          </a:p>
        </p:txBody>
      </p:sp>
      <p:sp>
        <p:nvSpPr>
          <p:cNvPr id="6" name="TextBox 5"/>
          <p:cNvSpPr txBox="1"/>
          <p:nvPr/>
        </p:nvSpPr>
        <p:spPr>
          <a:xfrm>
            <a:off x="388103" y="5508430"/>
            <a:ext cx="8494633"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dirty="0" smtClean="0">
                <a:solidFill>
                  <a:schemeClr val="tx1"/>
                </a:solidFill>
              </a:rPr>
              <a:t>Costly if many item sets, if item sets are large, or if support threshold is low!</a:t>
            </a:r>
            <a:endParaRPr lang="en-US" b="1" dirty="0">
              <a:solidFill>
                <a:schemeClr val="tx1"/>
              </a:solidFill>
            </a:endParaRPr>
          </a:p>
        </p:txBody>
      </p:sp>
      <p:graphicFrame>
        <p:nvGraphicFramePr>
          <p:cNvPr id="710658" name="Object 2"/>
          <p:cNvGraphicFramePr>
            <a:graphicFrameLocks noChangeAspect="1"/>
          </p:cNvGraphicFramePr>
          <p:nvPr/>
        </p:nvGraphicFramePr>
        <p:xfrm>
          <a:off x="1818130" y="3298374"/>
          <a:ext cx="5715000" cy="375558"/>
        </p:xfrm>
        <a:graphic>
          <a:graphicData uri="http://schemas.openxmlformats.org/presentationml/2006/ole">
            <mc:AlternateContent xmlns:mc="http://schemas.openxmlformats.org/markup-compatibility/2006">
              <mc:Choice xmlns:v="urn:schemas-microsoft-com:vml" Requires="v">
                <p:oleObj spid="_x0000_s710713" name="Equation" r:id="rId3" imgW="1993680" imgH="203040" progId="Equation.3">
                  <p:embed/>
                </p:oleObj>
              </mc:Choice>
              <mc:Fallback>
                <p:oleObj name="Equation" r:id="rId3" imgW="1993680" imgH="203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8130" y="3298374"/>
                        <a:ext cx="5715000" cy="3755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29</a:t>
            </a:fld>
            <a:endParaRPr lang="en-US"/>
          </a:p>
        </p:txBody>
      </p:sp>
      <p:sp>
        <p:nvSpPr>
          <p:cNvPr id="4" name="Title 3"/>
          <p:cNvSpPr>
            <a:spLocks noGrp="1"/>
          </p:cNvSpPr>
          <p:nvPr>
            <p:ph type="title" idx="4294967295"/>
          </p:nvPr>
        </p:nvSpPr>
        <p:spPr/>
        <p:txBody>
          <a:bodyPr>
            <a:normAutofit/>
          </a:bodyPr>
          <a:lstStyle/>
          <a:p>
            <a:r>
              <a:rPr lang="en-US" sz="3600" b="1" dirty="0" smtClean="0"/>
              <a:t>Example 1: Apriori (1)</a:t>
            </a:r>
            <a:endParaRPr lang="en-US" sz="3600" b="1" dirty="0"/>
          </a:p>
        </p:txBody>
      </p:sp>
      <p:pic>
        <p:nvPicPr>
          <p:cNvPr id="766978" name="Picture 2"/>
          <p:cNvPicPr>
            <a:picLocks noChangeAspect="1" noChangeArrowheads="1"/>
          </p:cNvPicPr>
          <p:nvPr/>
        </p:nvPicPr>
        <p:blipFill>
          <a:blip r:embed="rId2"/>
          <a:srcRect/>
          <a:stretch>
            <a:fillRect/>
          </a:stretch>
        </p:blipFill>
        <p:spPr bwMode="auto">
          <a:xfrm>
            <a:off x="791935" y="1785938"/>
            <a:ext cx="2981325" cy="4200525"/>
          </a:xfrm>
          <a:prstGeom prst="rect">
            <a:avLst/>
          </a:prstGeom>
          <a:noFill/>
          <a:ln w="9525">
            <a:noFill/>
            <a:miter lim="800000"/>
            <a:headEnd/>
            <a:tailEnd/>
          </a:ln>
        </p:spPr>
      </p:pic>
      <p:sp>
        <p:nvSpPr>
          <p:cNvPr id="6" name="Rectangle 5"/>
          <p:cNvSpPr/>
          <p:nvPr/>
        </p:nvSpPr>
        <p:spPr>
          <a:xfrm>
            <a:off x="3838576" y="1818596"/>
            <a:ext cx="4635953" cy="3139321"/>
          </a:xfrm>
          <a:prstGeom prst="rect">
            <a:avLst/>
          </a:prstGeom>
        </p:spPr>
        <p:txBody>
          <a:bodyPr wrap="square">
            <a:spAutoFit/>
          </a:bodyPr>
          <a:lstStyle/>
          <a:p>
            <a:pPr marL="342900" indent="-342900">
              <a:buFont typeface="Arial" pitchFamily="34" charset="0"/>
              <a:buChar char="•"/>
            </a:pPr>
            <a:r>
              <a:rPr lang="en-US" dirty="0" smtClean="0"/>
              <a:t>Consider a database, D , consisting of </a:t>
            </a:r>
            <a:r>
              <a:rPr lang="en-US" b="1" dirty="0" smtClean="0"/>
              <a:t>9 transactions</a:t>
            </a:r>
            <a:r>
              <a:rPr lang="en-US" dirty="0" smtClean="0"/>
              <a:t>. </a:t>
            </a:r>
          </a:p>
          <a:p>
            <a:pPr marL="342900" indent="-342900">
              <a:buFont typeface="Arial" pitchFamily="34" charset="0"/>
              <a:buChar char="•"/>
            </a:pPr>
            <a:r>
              <a:rPr lang="en-US" dirty="0" smtClean="0"/>
              <a:t>Suppose min. support count required is 2 (i.e. </a:t>
            </a:r>
            <a:r>
              <a:rPr lang="en-US" b="1" dirty="0" err="1" smtClean="0"/>
              <a:t>min_sup</a:t>
            </a:r>
            <a:r>
              <a:rPr lang="en-US" dirty="0" smtClean="0"/>
              <a:t> = 2/9 = 22 % ) </a:t>
            </a:r>
          </a:p>
          <a:p>
            <a:pPr marL="342900" indent="-342900">
              <a:buFont typeface="Arial" pitchFamily="34" charset="0"/>
              <a:buChar char="•"/>
            </a:pPr>
            <a:r>
              <a:rPr lang="en-US" dirty="0" smtClean="0"/>
              <a:t>Minimum </a:t>
            </a:r>
            <a:r>
              <a:rPr lang="en-US" b="1" dirty="0" smtClean="0"/>
              <a:t>confidence</a:t>
            </a:r>
            <a:r>
              <a:rPr lang="en-US" dirty="0" smtClean="0"/>
              <a:t> required is 70%.</a:t>
            </a:r>
          </a:p>
          <a:p>
            <a:pPr marL="342900" indent="-342900">
              <a:buFont typeface="Arial" pitchFamily="34" charset="0"/>
              <a:buChar char="•"/>
            </a:pPr>
            <a:endParaRPr lang="en-US" dirty="0" smtClean="0"/>
          </a:p>
          <a:p>
            <a:pPr marL="342900" indent="-342900">
              <a:buFont typeface="+mj-lt"/>
              <a:buAutoNum type="arabicPeriod"/>
            </a:pPr>
            <a:r>
              <a:rPr lang="en-US" dirty="0" smtClean="0"/>
              <a:t>We have to first find out the frequent </a:t>
            </a:r>
            <a:r>
              <a:rPr lang="en-US" dirty="0" err="1" smtClean="0"/>
              <a:t>itemset</a:t>
            </a:r>
            <a:r>
              <a:rPr lang="en-US" dirty="0" smtClean="0"/>
              <a:t> using Apriori algorithm. </a:t>
            </a:r>
          </a:p>
          <a:p>
            <a:pPr marL="342900" indent="-342900">
              <a:buFont typeface="+mj-lt"/>
              <a:buAutoNum type="arabicPeriod"/>
            </a:pPr>
            <a:r>
              <a:rPr lang="en-US" dirty="0" smtClean="0"/>
              <a:t>Then, Association rules will be generated using min. support &amp; min. confidence.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3</a:t>
            </a:fld>
            <a:endParaRPr lang="en-US"/>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873573977"/>
              </p:ext>
            </p:extLst>
          </p:nvPr>
        </p:nvGraphicFramePr>
        <p:xfrm>
          <a:off x="876299" y="1806723"/>
          <a:ext cx="7307001" cy="3211576"/>
        </p:xfrm>
        <a:graphic>
          <a:graphicData uri="http://schemas.openxmlformats.org/drawingml/2006/table">
            <a:tbl>
              <a:tblPr firstRow="1" firstCol="1" bandRow="1">
                <a:tableStyleId>{5C22544A-7EE6-4342-B048-85BDC9FD1C3A}</a:tableStyleId>
              </a:tblPr>
              <a:tblGrid>
                <a:gridCol w="465127"/>
                <a:gridCol w="1804545"/>
                <a:gridCol w="2449286"/>
                <a:gridCol w="2588043"/>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a:effectLst/>
                        </a:rPr>
                        <a:t>Reading</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smtClean="0">
                          <a:effectLst/>
                        </a:rPr>
                        <a:t>Due by Sun 11:59 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5</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solidFill>
                            <a:srgbClr val="000000"/>
                          </a:solidFill>
                          <a:effectLst/>
                          <a:latin typeface="Calibri"/>
                          <a:ea typeface="Times New Roman"/>
                          <a:cs typeface="Calibri"/>
                        </a:rPr>
                        <a:t>Patterns, Associations, Correlations: Frequent Itemsets, Apriori, Support and Confidence Measures, Recommender Systems</a:t>
                      </a:r>
                      <a:endParaRPr lang="en-US" sz="1600">
                        <a:effectLst/>
                        <a:latin typeface="Calibri"/>
                        <a:ea typeface="Times New Roman"/>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Han/ Kamber </a:t>
                      </a:r>
                      <a:r>
                        <a:rPr lang="en-US" sz="1600">
                          <a:solidFill>
                            <a:srgbClr val="000000"/>
                          </a:solidFill>
                          <a:effectLst/>
                          <a:latin typeface="Calibri"/>
                          <a:ea typeface="Times New Roman"/>
                          <a:cs typeface="Calibri"/>
                        </a:rPr>
                        <a:t>6</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Witten/Eibe 3, </a:t>
                      </a:r>
                      <a:r>
                        <a:rPr lang="en-US" sz="1600">
                          <a:solidFill>
                            <a:srgbClr val="000000"/>
                          </a:solidFill>
                          <a:effectLst/>
                          <a:latin typeface="Calibri"/>
                          <a:ea typeface="Times New Roman"/>
                          <a:cs typeface="Calibri"/>
                        </a:rPr>
                        <a:t>4.1, 17.2</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Zhao 9</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Ledolter 16 (Market Basket Analysis)</a:t>
                      </a:r>
                      <a:endParaRPr lang="en-US" sz="1600">
                        <a:effectLst/>
                        <a:latin typeface="Calibri"/>
                        <a:ea typeface="Times New Roman"/>
                        <a:cs typeface="Times New Roman"/>
                      </a:endParaRPr>
                    </a:p>
                    <a:p>
                      <a:pPr marL="342900" marR="0" lvl="0" indent="-342900">
                        <a:lnSpc>
                          <a:spcPct val="115000"/>
                        </a:lnSpc>
                        <a:spcBef>
                          <a:spcPts val="0"/>
                        </a:spcBef>
                        <a:spcAft>
                          <a:spcPts val="1000"/>
                        </a:spcAft>
                        <a:buFont typeface="Symbol"/>
                        <a:buChar char=""/>
                      </a:pPr>
                      <a:r>
                        <a:rPr lang="en-US" sz="1600">
                          <a:effectLst/>
                          <a:latin typeface="Calibri"/>
                          <a:ea typeface="Times New Roman"/>
                          <a:cs typeface="Calibri"/>
                        </a:rPr>
                        <a:t>YouTube videos as posted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b="1" dirty="0">
                          <a:effectLst/>
                          <a:latin typeface="Calibri"/>
                          <a:ea typeface="Times New Roman"/>
                          <a:cs typeface="Calibri"/>
                        </a:rPr>
                        <a:t>MW Quiz 5</a:t>
                      </a:r>
                      <a:r>
                        <a:rPr lang="en-US" sz="1600" dirty="0">
                          <a:effectLst/>
                          <a:latin typeface="Calibri"/>
                          <a:ea typeface="Times New Roman"/>
                          <a:cs typeface="Calibri"/>
                        </a:rPr>
                        <a:t>:  Recommender systems</a:t>
                      </a:r>
                      <a:endParaRPr lang="en-US" sz="1600" dirty="0">
                        <a:effectLst/>
                        <a:latin typeface="Calibri"/>
                        <a:ea typeface="Times New Roman"/>
                        <a:cs typeface="Times New Roman"/>
                      </a:endParaRPr>
                    </a:p>
                    <a:p>
                      <a:pPr marL="0" marR="0">
                        <a:lnSpc>
                          <a:spcPct val="115000"/>
                        </a:lnSpc>
                        <a:spcBef>
                          <a:spcPts val="0"/>
                        </a:spcBef>
                        <a:spcAft>
                          <a:spcPts val="1000"/>
                        </a:spcAft>
                      </a:pPr>
                      <a:r>
                        <a:rPr lang="en-US" sz="1600" b="1" dirty="0">
                          <a:effectLst/>
                          <a:latin typeface="Calibri"/>
                          <a:ea typeface="Times New Roman"/>
                          <a:cs typeface="Calibri"/>
                        </a:rPr>
                        <a:t>S</a:t>
                      </a:r>
                      <a:r>
                        <a:rPr lang="en-US" sz="1600" dirty="0">
                          <a:effectLst/>
                          <a:latin typeface="Calibri"/>
                          <a:ea typeface="Times New Roman"/>
                          <a:cs typeface="Calibri"/>
                        </a:rPr>
                        <a:t>:  </a:t>
                      </a:r>
                      <a:r>
                        <a:rPr lang="en-US" sz="1600" b="1" dirty="0">
                          <a:effectLst/>
                          <a:latin typeface="Calibri"/>
                          <a:ea typeface="Times New Roman"/>
                          <a:cs typeface="Calibri"/>
                        </a:rPr>
                        <a:t>FINAL_PROJECT_5</a:t>
                      </a:r>
                      <a:r>
                        <a:rPr lang="en-US" sz="1600" dirty="0">
                          <a:effectLst/>
                          <a:latin typeface="Calibri"/>
                          <a:ea typeface="Times New Roman"/>
                          <a:cs typeface="Calibri"/>
                        </a:rPr>
                        <a:t>:  Using R or Python, preprocess your dataset to run with </a:t>
                      </a:r>
                      <a:r>
                        <a:rPr lang="en-US" sz="1600" dirty="0" err="1">
                          <a:effectLst/>
                          <a:latin typeface="Calibri"/>
                          <a:ea typeface="Times New Roman"/>
                          <a:cs typeface="Calibri"/>
                        </a:rPr>
                        <a:t>Apriori</a:t>
                      </a:r>
                      <a:r>
                        <a:rPr lang="en-US" sz="1600" dirty="0">
                          <a:effectLst/>
                          <a:latin typeface="Calibri"/>
                          <a:ea typeface="Times New Roman"/>
                          <a:cs typeface="Calibri"/>
                        </a:rPr>
                        <a:t>.  Show and describe the output.  What do the results tell you about the attributes in your dataset?</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90955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30</a:t>
            </a:fld>
            <a:endParaRPr lang="en-US"/>
          </a:p>
        </p:txBody>
      </p:sp>
      <p:sp>
        <p:nvSpPr>
          <p:cNvPr id="4" name="Title 3"/>
          <p:cNvSpPr>
            <a:spLocks noGrp="1"/>
          </p:cNvSpPr>
          <p:nvPr>
            <p:ph type="title" idx="4294967295"/>
          </p:nvPr>
        </p:nvSpPr>
        <p:spPr/>
        <p:txBody>
          <a:bodyPr>
            <a:normAutofit/>
          </a:bodyPr>
          <a:lstStyle/>
          <a:p>
            <a:r>
              <a:rPr lang="en-US" sz="3600" b="1" dirty="0" smtClean="0"/>
              <a:t>Example 1: Apriori (2)</a:t>
            </a:r>
            <a:endParaRPr lang="en-US" sz="3600" dirty="0"/>
          </a:p>
        </p:txBody>
      </p:sp>
      <p:sp>
        <p:nvSpPr>
          <p:cNvPr id="5" name="Rectangle 4"/>
          <p:cNvSpPr/>
          <p:nvPr/>
        </p:nvSpPr>
        <p:spPr>
          <a:xfrm>
            <a:off x="857251" y="1763484"/>
            <a:ext cx="73914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tx1"/>
                </a:solidFill>
              </a:rPr>
              <a:t>Step 1</a:t>
            </a:r>
            <a:r>
              <a:rPr lang="en-US" dirty="0" smtClean="0">
                <a:solidFill>
                  <a:schemeClr val="tx1"/>
                </a:solidFill>
              </a:rPr>
              <a:t>: Generating 1-itemset Frequent Pattern</a:t>
            </a:r>
            <a:endParaRPr lang="en-US" dirty="0">
              <a:solidFill>
                <a:schemeClr val="tx1"/>
              </a:solidFill>
            </a:endParaRPr>
          </a:p>
        </p:txBody>
      </p:sp>
      <p:pic>
        <p:nvPicPr>
          <p:cNvPr id="768002" name="Picture 2"/>
          <p:cNvPicPr>
            <a:picLocks noChangeAspect="1" noChangeArrowheads="1"/>
          </p:cNvPicPr>
          <p:nvPr/>
        </p:nvPicPr>
        <p:blipFill>
          <a:blip r:embed="rId2"/>
          <a:srcRect/>
          <a:stretch>
            <a:fillRect/>
          </a:stretch>
        </p:blipFill>
        <p:spPr bwMode="auto">
          <a:xfrm>
            <a:off x="457201" y="2214461"/>
            <a:ext cx="8229600" cy="2828925"/>
          </a:xfrm>
          <a:prstGeom prst="rect">
            <a:avLst/>
          </a:prstGeom>
          <a:noFill/>
          <a:ln w="9525">
            <a:noFill/>
            <a:miter lim="800000"/>
            <a:headEnd/>
            <a:tailEnd/>
          </a:ln>
        </p:spPr>
      </p:pic>
      <p:sp>
        <p:nvSpPr>
          <p:cNvPr id="7" name="Rectangle 6"/>
          <p:cNvSpPr/>
          <p:nvPr/>
        </p:nvSpPr>
        <p:spPr>
          <a:xfrm>
            <a:off x="857251" y="4976996"/>
            <a:ext cx="7160078" cy="1200329"/>
          </a:xfrm>
          <a:prstGeom prst="rect">
            <a:avLst/>
          </a:prstGeom>
        </p:spPr>
        <p:txBody>
          <a:bodyPr wrap="square">
            <a:spAutoFit/>
          </a:bodyPr>
          <a:lstStyle/>
          <a:p>
            <a:pPr marL="342900" indent="-342900">
              <a:buFont typeface="Arial" pitchFamily="34" charset="0"/>
              <a:buChar char="•"/>
            </a:pPr>
            <a:r>
              <a:rPr lang="en-US" dirty="0" smtClean="0"/>
              <a:t>The set of frequent 1-itemsets, L1 , consists of the candidate 1- </a:t>
            </a:r>
            <a:r>
              <a:rPr lang="en-US" dirty="0" err="1" smtClean="0"/>
              <a:t>itemsets</a:t>
            </a:r>
            <a:r>
              <a:rPr lang="en-US" dirty="0" smtClean="0"/>
              <a:t> satisfying minimum support. </a:t>
            </a:r>
          </a:p>
          <a:p>
            <a:pPr marL="342900" indent="-342900">
              <a:buFont typeface="Arial" pitchFamily="34" charset="0"/>
              <a:buChar char="•"/>
            </a:pPr>
            <a:r>
              <a:rPr lang="en-US" dirty="0" smtClean="0"/>
              <a:t>In the first iteration of the algorithm, each item is a member of the set of candidate.</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31</a:t>
            </a:fld>
            <a:endParaRPr lang="en-US"/>
          </a:p>
        </p:txBody>
      </p:sp>
      <p:sp>
        <p:nvSpPr>
          <p:cNvPr id="4" name="Title 3"/>
          <p:cNvSpPr>
            <a:spLocks noGrp="1"/>
          </p:cNvSpPr>
          <p:nvPr>
            <p:ph type="title" idx="4294967295"/>
          </p:nvPr>
        </p:nvSpPr>
        <p:spPr/>
        <p:txBody>
          <a:bodyPr>
            <a:normAutofit/>
          </a:bodyPr>
          <a:lstStyle/>
          <a:p>
            <a:r>
              <a:rPr lang="en-US" sz="3600" b="1" dirty="0" smtClean="0"/>
              <a:t>Example 1:  Apriori (3)</a:t>
            </a:r>
            <a:endParaRPr lang="en-US" sz="3600" b="1" dirty="0"/>
          </a:p>
        </p:txBody>
      </p:sp>
      <p:sp>
        <p:nvSpPr>
          <p:cNvPr id="5" name="Rectangle 4"/>
          <p:cNvSpPr/>
          <p:nvPr/>
        </p:nvSpPr>
        <p:spPr>
          <a:xfrm>
            <a:off x="857251" y="1747155"/>
            <a:ext cx="73914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tx1"/>
                </a:solidFill>
              </a:rPr>
              <a:t>Step 2</a:t>
            </a:r>
            <a:r>
              <a:rPr lang="en-US" dirty="0" smtClean="0">
                <a:solidFill>
                  <a:schemeClr val="tx1"/>
                </a:solidFill>
              </a:rPr>
              <a:t>: Generating 2-itemset Frequent Pattern</a:t>
            </a:r>
            <a:endParaRPr lang="en-US" dirty="0">
              <a:solidFill>
                <a:schemeClr val="tx1"/>
              </a:solidFill>
            </a:endParaRPr>
          </a:p>
        </p:txBody>
      </p:sp>
      <p:pic>
        <p:nvPicPr>
          <p:cNvPr id="769026" name="Picture 2"/>
          <p:cNvPicPr>
            <a:picLocks noChangeAspect="1" noChangeArrowheads="1"/>
          </p:cNvPicPr>
          <p:nvPr/>
        </p:nvPicPr>
        <p:blipFill>
          <a:blip r:embed="rId2"/>
          <a:srcRect/>
          <a:stretch>
            <a:fillRect/>
          </a:stretch>
        </p:blipFill>
        <p:spPr bwMode="auto">
          <a:xfrm>
            <a:off x="383710" y="2276471"/>
            <a:ext cx="5695949" cy="3242583"/>
          </a:xfrm>
          <a:prstGeom prst="rect">
            <a:avLst/>
          </a:prstGeom>
          <a:noFill/>
          <a:ln w="9525">
            <a:noFill/>
            <a:miter lim="800000"/>
            <a:headEnd/>
            <a:tailEnd/>
          </a:ln>
        </p:spPr>
      </p:pic>
      <p:sp>
        <p:nvSpPr>
          <p:cNvPr id="7" name="Rectangle 6"/>
          <p:cNvSpPr/>
          <p:nvPr/>
        </p:nvSpPr>
        <p:spPr>
          <a:xfrm>
            <a:off x="6057891" y="2341787"/>
            <a:ext cx="2743200" cy="3293209"/>
          </a:xfrm>
          <a:prstGeom prst="rect">
            <a:avLst/>
          </a:prstGeom>
        </p:spPr>
        <p:txBody>
          <a:bodyPr wrap="square">
            <a:spAutoFit/>
          </a:bodyPr>
          <a:lstStyle/>
          <a:p>
            <a:pPr marL="342900" indent="-342900">
              <a:buFont typeface="+mj-lt"/>
              <a:buAutoNum type="arabicPeriod"/>
            </a:pPr>
            <a:r>
              <a:rPr lang="en-US" sz="1600" dirty="0" smtClean="0"/>
              <a:t>To discover the set of frequent 2-itemsets, L2 , the algorithm uses L1 Join L1 to generate a candidate set of 2-itemsets, C2. Next, the transactions in D are scanned and the support count for each candidate </a:t>
            </a:r>
            <a:r>
              <a:rPr lang="en-US" sz="1600" dirty="0" err="1" smtClean="0"/>
              <a:t>itemset</a:t>
            </a:r>
            <a:r>
              <a:rPr lang="en-US" sz="1600" dirty="0" smtClean="0"/>
              <a:t> in C2 is accumulated (as shown in the middle table).</a:t>
            </a:r>
          </a:p>
        </p:txBody>
      </p:sp>
      <p:sp>
        <p:nvSpPr>
          <p:cNvPr id="8" name="Rectangle 7"/>
          <p:cNvSpPr/>
          <p:nvPr/>
        </p:nvSpPr>
        <p:spPr>
          <a:xfrm>
            <a:off x="857251" y="5664693"/>
            <a:ext cx="5320382" cy="830997"/>
          </a:xfrm>
          <a:prstGeom prst="rect">
            <a:avLst/>
          </a:prstGeom>
        </p:spPr>
        <p:txBody>
          <a:bodyPr wrap="square">
            <a:spAutoFit/>
          </a:bodyPr>
          <a:lstStyle/>
          <a:p>
            <a:pPr marL="342900" indent="-342900"/>
            <a:r>
              <a:rPr lang="en-US" sz="1600" dirty="0" smtClean="0"/>
              <a:t>2.	The set of frequent 2-itemsets, L2 , is then determined, consisting of those candidate 2-itemsets in C2 having minimum support.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32</a:t>
            </a:fld>
            <a:endParaRPr lang="en-US"/>
          </a:p>
        </p:txBody>
      </p:sp>
      <p:sp>
        <p:nvSpPr>
          <p:cNvPr id="4" name="Title 3"/>
          <p:cNvSpPr>
            <a:spLocks noGrp="1"/>
          </p:cNvSpPr>
          <p:nvPr>
            <p:ph type="title" idx="4294967295"/>
          </p:nvPr>
        </p:nvSpPr>
        <p:spPr/>
        <p:txBody>
          <a:bodyPr>
            <a:normAutofit/>
          </a:bodyPr>
          <a:lstStyle/>
          <a:p>
            <a:r>
              <a:rPr lang="en-US" sz="3600" b="1" dirty="0" smtClean="0"/>
              <a:t>Example 1: Apriori (4)</a:t>
            </a:r>
            <a:endParaRPr lang="en-US" sz="3600" b="1" dirty="0"/>
          </a:p>
        </p:txBody>
      </p:sp>
      <p:sp>
        <p:nvSpPr>
          <p:cNvPr id="5" name="Rectangle 4"/>
          <p:cNvSpPr/>
          <p:nvPr/>
        </p:nvSpPr>
        <p:spPr>
          <a:xfrm>
            <a:off x="857251" y="1676403"/>
            <a:ext cx="73914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tx1"/>
                </a:solidFill>
              </a:rPr>
              <a:t>Step 3</a:t>
            </a:r>
            <a:r>
              <a:rPr lang="en-US" dirty="0" smtClean="0">
                <a:solidFill>
                  <a:schemeClr val="tx1"/>
                </a:solidFill>
              </a:rPr>
              <a:t>: Generating 3-itemset Frequent Pattern</a:t>
            </a:r>
            <a:endParaRPr lang="en-US" dirty="0">
              <a:solidFill>
                <a:schemeClr val="tx1"/>
              </a:solidFill>
            </a:endParaRPr>
          </a:p>
        </p:txBody>
      </p:sp>
      <p:pic>
        <p:nvPicPr>
          <p:cNvPr id="770050" name="Picture 2"/>
          <p:cNvPicPr>
            <a:picLocks noChangeAspect="1" noChangeArrowheads="1"/>
          </p:cNvPicPr>
          <p:nvPr/>
        </p:nvPicPr>
        <p:blipFill>
          <a:blip r:embed="rId2"/>
          <a:srcRect/>
          <a:stretch>
            <a:fillRect/>
          </a:stretch>
        </p:blipFill>
        <p:spPr bwMode="auto">
          <a:xfrm>
            <a:off x="102734" y="2273069"/>
            <a:ext cx="8905875" cy="1952625"/>
          </a:xfrm>
          <a:prstGeom prst="rect">
            <a:avLst/>
          </a:prstGeom>
          <a:noFill/>
          <a:ln w="9525">
            <a:noFill/>
            <a:miter lim="800000"/>
            <a:headEnd/>
            <a:tailEnd/>
          </a:ln>
        </p:spPr>
      </p:pic>
      <p:sp>
        <p:nvSpPr>
          <p:cNvPr id="7" name="Rectangle 6"/>
          <p:cNvSpPr/>
          <p:nvPr/>
        </p:nvSpPr>
        <p:spPr>
          <a:xfrm>
            <a:off x="402774" y="4261752"/>
            <a:ext cx="8382000" cy="2031325"/>
          </a:xfrm>
          <a:prstGeom prst="rect">
            <a:avLst/>
          </a:prstGeom>
        </p:spPr>
        <p:txBody>
          <a:bodyPr wrap="square">
            <a:spAutoFit/>
          </a:bodyPr>
          <a:lstStyle/>
          <a:p>
            <a:pPr marL="342900" indent="-342900">
              <a:buFont typeface="Arial" pitchFamily="34" charset="0"/>
              <a:buChar char="•"/>
            </a:pPr>
            <a:r>
              <a:rPr lang="en-US" dirty="0" smtClean="0"/>
              <a:t>The generation of the set of candidate 3-itemsets, C3 , involves use of the Apriori Property. </a:t>
            </a:r>
          </a:p>
          <a:p>
            <a:pPr marL="342900" indent="-342900">
              <a:buFont typeface="Arial" pitchFamily="34" charset="0"/>
              <a:buChar char="•"/>
            </a:pPr>
            <a:r>
              <a:rPr lang="en-US" dirty="0" smtClean="0"/>
              <a:t>In order to find C3, we compute L2 Join L2. </a:t>
            </a:r>
          </a:p>
          <a:p>
            <a:pPr marL="800100" lvl="1" indent="-342900">
              <a:buFont typeface="Arial" pitchFamily="34" charset="0"/>
              <a:buChar char="•"/>
            </a:pPr>
            <a:r>
              <a:rPr lang="en-US" dirty="0" smtClean="0"/>
              <a:t>C3 = L2 Join L2 = {{I1, I2, I3}, {I1, I2, I5}, {I1, I3, I5}, {I2, I3, I4}, {I2, I3, I5}, {I2, I4, I5}}. </a:t>
            </a:r>
          </a:p>
          <a:p>
            <a:pPr marL="342900" indent="-342900">
              <a:buFont typeface="Arial" pitchFamily="34" charset="0"/>
              <a:buChar char="•"/>
            </a:pPr>
            <a:r>
              <a:rPr lang="en-US" dirty="0" smtClean="0"/>
              <a:t>Now, Join step is complete and Prune step will be used to reduce the size of C3. Prune step helps to avoid heavy computation due to large Ck.</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33</a:t>
            </a:fld>
            <a:endParaRPr lang="en-US"/>
          </a:p>
        </p:txBody>
      </p:sp>
      <p:sp>
        <p:nvSpPr>
          <p:cNvPr id="4" name="Title 3"/>
          <p:cNvSpPr>
            <a:spLocks noGrp="1"/>
          </p:cNvSpPr>
          <p:nvPr>
            <p:ph type="title" idx="4294967295"/>
          </p:nvPr>
        </p:nvSpPr>
        <p:spPr/>
        <p:txBody>
          <a:bodyPr>
            <a:normAutofit/>
          </a:bodyPr>
          <a:lstStyle/>
          <a:p>
            <a:r>
              <a:rPr lang="en-US" sz="3600" b="1" dirty="0" smtClean="0"/>
              <a:t>Example 1: Apriori (5)</a:t>
            </a:r>
            <a:endParaRPr lang="en-US" sz="3600" b="1" dirty="0"/>
          </a:p>
        </p:txBody>
      </p:sp>
      <p:sp>
        <p:nvSpPr>
          <p:cNvPr id="5" name="Rectangle 4"/>
          <p:cNvSpPr/>
          <p:nvPr/>
        </p:nvSpPr>
        <p:spPr>
          <a:xfrm>
            <a:off x="457200" y="2089344"/>
            <a:ext cx="8229600" cy="3970318"/>
          </a:xfrm>
          <a:prstGeom prst="rect">
            <a:avLst/>
          </a:prstGeom>
        </p:spPr>
        <p:txBody>
          <a:bodyPr wrap="square">
            <a:spAutoFit/>
          </a:bodyPr>
          <a:lstStyle/>
          <a:p>
            <a:r>
              <a:rPr lang="en-US" dirty="0" smtClean="0"/>
              <a:t>Based on the Apriori property that all subsets of a frequent </a:t>
            </a:r>
            <a:r>
              <a:rPr lang="en-US" dirty="0" err="1" smtClean="0"/>
              <a:t>itemset</a:t>
            </a:r>
            <a:r>
              <a:rPr lang="en-US" dirty="0" smtClean="0"/>
              <a:t> must also be frequent, we can determine that four latter candidates cannot possibly be frequent. How ? </a:t>
            </a:r>
          </a:p>
          <a:p>
            <a:pPr marL="342900" indent="-342900">
              <a:buFont typeface="Arial" pitchFamily="34" charset="0"/>
              <a:buChar char="•"/>
            </a:pPr>
            <a:r>
              <a:rPr lang="en-US" dirty="0" smtClean="0"/>
              <a:t>For example , lets take {I1, I2, I3}. The 2-item subsets of it are {I1, I2}, {I1, I3} &amp; {I2, I3}. Since all 2-item subsets of {I1, I2, I3} are members of L2, We will keep {I1, I2, I3} in C3. </a:t>
            </a:r>
          </a:p>
          <a:p>
            <a:pPr marL="342900" indent="-342900">
              <a:buFont typeface="Arial" pitchFamily="34" charset="0"/>
              <a:buChar char="•"/>
            </a:pPr>
            <a:r>
              <a:rPr lang="en-US" dirty="0" smtClean="0"/>
              <a:t>Let’s take another example of {I2, I3, I5} which shows how the pruning is performed. The 2-item subsets are {I2, I3}, {I2, I5} &amp; {I3,I5}. </a:t>
            </a:r>
          </a:p>
          <a:p>
            <a:pPr marL="342900" indent="-342900">
              <a:buFont typeface="Arial" pitchFamily="34" charset="0"/>
              <a:buChar char="•"/>
            </a:pPr>
            <a:r>
              <a:rPr lang="en-US" dirty="0" smtClean="0"/>
              <a:t>BUT, {I3, I5} is not a member of L2 and hence it is not frequent violating Apriori Property. Thus We will have to remove {I2, I3, I5} from C3. </a:t>
            </a:r>
          </a:p>
          <a:p>
            <a:pPr marL="342900" indent="-342900">
              <a:buFont typeface="Arial" pitchFamily="34" charset="0"/>
              <a:buChar char="•"/>
            </a:pPr>
            <a:r>
              <a:rPr lang="en-US" dirty="0" smtClean="0"/>
              <a:t>Therefore, C3 = {{I1, I2, I3}, {I1, I2, I5}} after checking for all members of result of Join operation for Pruning. </a:t>
            </a:r>
          </a:p>
          <a:p>
            <a:pPr marL="342900" indent="-342900">
              <a:buFont typeface="Arial" pitchFamily="34" charset="0"/>
              <a:buChar char="•"/>
            </a:pPr>
            <a:r>
              <a:rPr lang="en-US" dirty="0" smtClean="0"/>
              <a:t>Now, the transactions in D are scanned in order to determine L3, consisting of those candidates 3-itemsets in C3 having minimum support.</a:t>
            </a:r>
            <a:endParaRPr lang="en-US" dirty="0"/>
          </a:p>
        </p:txBody>
      </p:sp>
      <p:sp>
        <p:nvSpPr>
          <p:cNvPr id="6" name="Rectangle 5"/>
          <p:cNvSpPr/>
          <p:nvPr/>
        </p:nvSpPr>
        <p:spPr>
          <a:xfrm>
            <a:off x="857251" y="1676403"/>
            <a:ext cx="73914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tx1"/>
                </a:solidFill>
              </a:rPr>
              <a:t>Step 3</a:t>
            </a:r>
            <a:r>
              <a:rPr lang="en-US" dirty="0" smtClean="0">
                <a:solidFill>
                  <a:schemeClr val="tx1"/>
                </a:solidFill>
              </a:rPr>
              <a:t>: Generating 3-itemset Frequent Pattern</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34</a:t>
            </a:fld>
            <a:endParaRPr lang="en-US"/>
          </a:p>
        </p:txBody>
      </p:sp>
      <p:sp>
        <p:nvSpPr>
          <p:cNvPr id="4" name="Title 3"/>
          <p:cNvSpPr>
            <a:spLocks noGrp="1"/>
          </p:cNvSpPr>
          <p:nvPr>
            <p:ph type="title" idx="4294967295"/>
          </p:nvPr>
        </p:nvSpPr>
        <p:spPr/>
        <p:txBody>
          <a:bodyPr>
            <a:normAutofit/>
          </a:bodyPr>
          <a:lstStyle/>
          <a:p>
            <a:r>
              <a:rPr lang="en-US" sz="3600" b="1" dirty="0" smtClean="0"/>
              <a:t>Example 1: Apriori (7)</a:t>
            </a:r>
            <a:endParaRPr lang="en-US" sz="3600" b="1" dirty="0"/>
          </a:p>
        </p:txBody>
      </p:sp>
      <p:sp>
        <p:nvSpPr>
          <p:cNvPr id="5" name="Rectangle 4"/>
          <p:cNvSpPr/>
          <p:nvPr/>
        </p:nvSpPr>
        <p:spPr>
          <a:xfrm>
            <a:off x="857251" y="1698168"/>
            <a:ext cx="73914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tx1"/>
                </a:solidFill>
              </a:rPr>
              <a:t>Step 4</a:t>
            </a:r>
            <a:r>
              <a:rPr lang="en-US" dirty="0" smtClean="0">
                <a:solidFill>
                  <a:schemeClr val="tx1"/>
                </a:solidFill>
              </a:rPr>
              <a:t>: Generating 4-itemset Frequent Pattern</a:t>
            </a:r>
            <a:endParaRPr lang="en-US" dirty="0">
              <a:solidFill>
                <a:schemeClr val="tx1"/>
              </a:solidFill>
            </a:endParaRPr>
          </a:p>
        </p:txBody>
      </p:sp>
      <p:sp>
        <p:nvSpPr>
          <p:cNvPr id="6" name="Rectangle 5"/>
          <p:cNvSpPr/>
          <p:nvPr/>
        </p:nvSpPr>
        <p:spPr>
          <a:xfrm>
            <a:off x="824593" y="2132816"/>
            <a:ext cx="7391400" cy="2585323"/>
          </a:xfrm>
          <a:prstGeom prst="rect">
            <a:avLst/>
          </a:prstGeom>
        </p:spPr>
        <p:txBody>
          <a:bodyPr wrap="square">
            <a:spAutoFit/>
          </a:bodyPr>
          <a:lstStyle/>
          <a:p>
            <a:pPr marL="342900" indent="-342900">
              <a:buFont typeface="Arial" pitchFamily="34" charset="0"/>
              <a:buChar char="•"/>
            </a:pPr>
            <a:r>
              <a:rPr lang="en-US" dirty="0" smtClean="0"/>
              <a:t>The algorithm uses L3 Join L3 to generate a candidate set of 4-itemsets, C4. Although the join results in {{I1, I2, I3, I5}}, this </a:t>
            </a:r>
            <a:r>
              <a:rPr lang="en-US" dirty="0" err="1" smtClean="0"/>
              <a:t>itemset</a:t>
            </a:r>
            <a:r>
              <a:rPr lang="en-US" dirty="0" smtClean="0"/>
              <a:t> is pruned since its subset {{I2, I3, I5}} is not frequent. </a:t>
            </a:r>
          </a:p>
          <a:p>
            <a:pPr marL="342900" indent="-342900">
              <a:buFont typeface="Arial" pitchFamily="34" charset="0"/>
              <a:buChar char="•"/>
            </a:pPr>
            <a:r>
              <a:rPr lang="en-US" dirty="0" smtClean="0"/>
              <a:t>Thus, C4 = φ , and algorithm terminates, having found all of the frequent items. This completes our Apriori Algorithm. </a:t>
            </a:r>
          </a:p>
          <a:p>
            <a:pPr marL="342900" indent="-342900">
              <a:buFont typeface="Arial" pitchFamily="34" charset="0"/>
              <a:buChar char="•"/>
            </a:pPr>
            <a:r>
              <a:rPr lang="en-US" dirty="0" smtClean="0"/>
              <a:t>What’s Next ? </a:t>
            </a:r>
          </a:p>
          <a:p>
            <a:pPr marL="800100" lvl="1" indent="-342900">
              <a:buFont typeface="Arial" pitchFamily="34" charset="0"/>
              <a:buChar char="•"/>
            </a:pPr>
            <a:r>
              <a:rPr lang="en-US" dirty="0" smtClean="0"/>
              <a:t>These frequent </a:t>
            </a:r>
            <a:r>
              <a:rPr lang="en-US" dirty="0" err="1" smtClean="0"/>
              <a:t>itemsets</a:t>
            </a:r>
            <a:r>
              <a:rPr lang="en-US" dirty="0" smtClean="0"/>
              <a:t> will be used to generate strong association rules ( where strong association rules satisfy both minimum support &amp; minimum confidence).</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lide Number Placeholder 4"/>
          <p:cNvSpPr>
            <a:spLocks noGrp="1"/>
          </p:cNvSpPr>
          <p:nvPr>
            <p:ph type="sldNum" sz="quarter" idx="12"/>
          </p:nvPr>
        </p:nvSpPr>
        <p:spPr>
          <a:prstGeom prst="rect">
            <a:avLst/>
          </a:prstGeom>
        </p:spPr>
        <p:txBody>
          <a:bodyPr/>
          <a:lstStyle/>
          <a:p>
            <a:fld id="{B3D10156-32E5-472F-A903-36D610F25C45}" type="slidenum">
              <a:rPr lang="en-US"/>
              <a:pPr/>
              <a:t>35</a:t>
            </a:fld>
            <a:endParaRPr lang="en-US"/>
          </a:p>
        </p:txBody>
      </p:sp>
      <p:sp>
        <p:nvSpPr>
          <p:cNvPr id="686082" name="Rectangle 2"/>
          <p:cNvSpPr>
            <a:spLocks noGrp="1" noChangeArrowheads="1"/>
          </p:cNvSpPr>
          <p:nvPr>
            <p:ph type="title" idx="4294967295"/>
          </p:nvPr>
        </p:nvSpPr>
        <p:spPr>
          <a:xfrm>
            <a:off x="832756" y="750889"/>
            <a:ext cx="7854043" cy="860198"/>
          </a:xfrm>
        </p:spPr>
        <p:txBody>
          <a:bodyPr>
            <a:noAutofit/>
          </a:bodyPr>
          <a:lstStyle/>
          <a:p>
            <a:r>
              <a:rPr lang="en-US" sz="3600" b="1" dirty="0" smtClean="0"/>
              <a:t>Example 1: Apriori—Summary </a:t>
            </a:r>
            <a:endParaRPr lang="en-US" sz="3600" b="1" dirty="0"/>
          </a:p>
        </p:txBody>
      </p:sp>
      <p:pic>
        <p:nvPicPr>
          <p:cNvPr id="692226" name="Picture 2"/>
          <p:cNvPicPr>
            <a:picLocks noChangeAspect="1" noChangeArrowheads="1"/>
          </p:cNvPicPr>
          <p:nvPr/>
        </p:nvPicPr>
        <p:blipFill>
          <a:blip r:embed="rId2"/>
          <a:srcRect/>
          <a:stretch>
            <a:fillRect/>
          </a:stretch>
        </p:blipFill>
        <p:spPr bwMode="auto">
          <a:xfrm>
            <a:off x="1524000" y="1829993"/>
            <a:ext cx="6248400" cy="4135381"/>
          </a:xfrm>
          <a:prstGeom prst="rect">
            <a:avLst/>
          </a:prstGeom>
          <a:noFill/>
          <a:ln w="9525">
            <a:noFill/>
            <a:miter lim="800000"/>
            <a:headEnd/>
            <a:tailEnd/>
          </a:ln>
        </p:spPr>
      </p:pic>
      <p:sp>
        <p:nvSpPr>
          <p:cNvPr id="62" name="TextBox 61"/>
          <p:cNvSpPr txBox="1"/>
          <p:nvPr/>
        </p:nvSpPr>
        <p:spPr>
          <a:xfrm>
            <a:off x="1730828" y="1709061"/>
            <a:ext cx="1319592" cy="369332"/>
          </a:xfrm>
          <a:prstGeom prst="rect">
            <a:avLst/>
          </a:prstGeom>
          <a:noFill/>
        </p:spPr>
        <p:txBody>
          <a:bodyPr wrap="none" rtlCol="0">
            <a:spAutoFit/>
          </a:bodyPr>
          <a:lstStyle/>
          <a:p>
            <a:r>
              <a:rPr lang="en-US" dirty="0" err="1" smtClean="0"/>
              <a:t>minsup</a:t>
            </a:r>
            <a:r>
              <a:rPr lang="en-US" dirty="0" smtClean="0"/>
              <a:t> = 2</a:t>
            </a:r>
            <a:endParaRPr lang="en-US"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36</a:t>
            </a:fld>
            <a:endParaRPr lang="en-US"/>
          </a:p>
        </p:txBody>
      </p:sp>
      <p:sp>
        <p:nvSpPr>
          <p:cNvPr id="4" name="Title 3"/>
          <p:cNvSpPr>
            <a:spLocks noGrp="1"/>
          </p:cNvSpPr>
          <p:nvPr>
            <p:ph type="title" idx="4294967295"/>
          </p:nvPr>
        </p:nvSpPr>
        <p:spPr/>
        <p:txBody>
          <a:bodyPr>
            <a:normAutofit/>
          </a:bodyPr>
          <a:lstStyle/>
          <a:p>
            <a:r>
              <a:rPr lang="en-US" sz="3600" b="1" dirty="0" smtClean="0"/>
              <a:t>Example 1: Apriori (8)</a:t>
            </a:r>
            <a:endParaRPr lang="en-US" sz="3600" b="1" dirty="0"/>
          </a:p>
        </p:txBody>
      </p:sp>
      <p:sp>
        <p:nvSpPr>
          <p:cNvPr id="5" name="Rectangle 4"/>
          <p:cNvSpPr/>
          <p:nvPr/>
        </p:nvSpPr>
        <p:spPr>
          <a:xfrm>
            <a:off x="857251" y="1611087"/>
            <a:ext cx="73914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tx1"/>
                </a:solidFill>
              </a:rPr>
              <a:t>Step 5</a:t>
            </a:r>
            <a:r>
              <a:rPr lang="en-US" dirty="0" smtClean="0">
                <a:solidFill>
                  <a:schemeClr val="tx1"/>
                </a:solidFill>
              </a:rPr>
              <a:t>: Generating Association Rules from Frequent Itemsets</a:t>
            </a:r>
            <a:endParaRPr lang="en-US" dirty="0">
              <a:solidFill>
                <a:schemeClr val="tx1"/>
              </a:solidFill>
            </a:endParaRPr>
          </a:p>
        </p:txBody>
      </p:sp>
      <p:sp>
        <p:nvSpPr>
          <p:cNvPr id="6" name="Rectangle 5"/>
          <p:cNvSpPr/>
          <p:nvPr/>
        </p:nvSpPr>
        <p:spPr>
          <a:xfrm>
            <a:off x="857251" y="2210697"/>
            <a:ext cx="7391400" cy="3139321"/>
          </a:xfrm>
          <a:prstGeom prst="rect">
            <a:avLst/>
          </a:prstGeom>
        </p:spPr>
        <p:txBody>
          <a:bodyPr wrap="square">
            <a:spAutoFit/>
          </a:bodyPr>
          <a:lstStyle/>
          <a:p>
            <a:r>
              <a:rPr lang="en-US" b="1" dirty="0" smtClean="0"/>
              <a:t>Procedure</a:t>
            </a:r>
            <a:r>
              <a:rPr lang="en-US" dirty="0" smtClean="0"/>
              <a:t>: </a:t>
            </a:r>
          </a:p>
          <a:p>
            <a:pPr marL="342900" indent="-342900">
              <a:buFont typeface="Arial" pitchFamily="34" charset="0"/>
              <a:buChar char="•"/>
            </a:pPr>
            <a:r>
              <a:rPr lang="en-US" dirty="0" smtClean="0"/>
              <a:t>For each frequent </a:t>
            </a:r>
            <a:r>
              <a:rPr lang="en-US" dirty="0" err="1" smtClean="0"/>
              <a:t>itemset</a:t>
            </a:r>
            <a:r>
              <a:rPr lang="en-US" dirty="0" smtClean="0"/>
              <a:t> “l”, generate all nonempty subsets of l. </a:t>
            </a:r>
          </a:p>
          <a:p>
            <a:pPr marL="342900" indent="-342900">
              <a:buFont typeface="Arial" pitchFamily="34" charset="0"/>
              <a:buChar char="•"/>
            </a:pPr>
            <a:r>
              <a:rPr lang="en-US" dirty="0" smtClean="0"/>
              <a:t>For every nonempty subset s of l, output the rule “s Æ (l-s)” if </a:t>
            </a:r>
            <a:r>
              <a:rPr lang="en-US" dirty="0" err="1" smtClean="0"/>
              <a:t>support_count</a:t>
            </a:r>
            <a:r>
              <a:rPr lang="en-US" dirty="0" smtClean="0"/>
              <a:t>(l) / </a:t>
            </a:r>
            <a:r>
              <a:rPr lang="en-US" dirty="0" err="1" smtClean="0"/>
              <a:t>support_count</a:t>
            </a:r>
            <a:r>
              <a:rPr lang="en-US" dirty="0" smtClean="0"/>
              <a:t>(s) &gt;= </a:t>
            </a:r>
            <a:r>
              <a:rPr lang="en-US" dirty="0" err="1" smtClean="0"/>
              <a:t>min_conf</a:t>
            </a:r>
            <a:r>
              <a:rPr lang="en-US" dirty="0" smtClean="0"/>
              <a:t> where </a:t>
            </a:r>
            <a:r>
              <a:rPr lang="en-US" dirty="0" err="1" smtClean="0"/>
              <a:t>min_conf</a:t>
            </a:r>
            <a:r>
              <a:rPr lang="en-US" dirty="0" smtClean="0"/>
              <a:t> is minimum confidence threshold. </a:t>
            </a:r>
          </a:p>
          <a:p>
            <a:endParaRPr lang="en-US" dirty="0" smtClean="0"/>
          </a:p>
          <a:p>
            <a:r>
              <a:rPr lang="en-US" b="1" dirty="0" smtClean="0"/>
              <a:t>Back To Example</a:t>
            </a:r>
            <a:r>
              <a:rPr lang="en-US" dirty="0" smtClean="0"/>
              <a:t>: </a:t>
            </a:r>
          </a:p>
          <a:p>
            <a:pPr marL="342900" indent="-342900">
              <a:buFont typeface="Arial" pitchFamily="34" charset="0"/>
              <a:buChar char="•"/>
            </a:pPr>
            <a:r>
              <a:rPr lang="en-US" dirty="0" smtClean="0"/>
              <a:t>We had L = {{I1}, {I2}, {I3}, {I4}, {I5}, {I1,I2}, {I1,I3}, {I1,I5}, {I2,I3}, {I2,I4}, {I2,I5}, {I1,I2,I3}, {I1,I2,I5}}. </a:t>
            </a:r>
          </a:p>
          <a:p>
            <a:pPr marL="342900" indent="-342900">
              <a:buFont typeface="Arial" pitchFamily="34" charset="0"/>
              <a:buChar char="•"/>
            </a:pPr>
            <a:r>
              <a:rPr lang="en-US" dirty="0" smtClean="0"/>
              <a:t>Lets take l = {I1,I2,I5}. </a:t>
            </a:r>
          </a:p>
          <a:p>
            <a:pPr marL="342900" indent="-342900">
              <a:buFont typeface="Arial" pitchFamily="34" charset="0"/>
              <a:buChar char="•"/>
            </a:pPr>
            <a:r>
              <a:rPr lang="en-US" dirty="0" smtClean="0"/>
              <a:t>Its all nonempty subsets are {I1,I2}, {I1,I5}, {I2,I5}, {I1}, {I2}, {I5}.</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37</a:t>
            </a:fld>
            <a:endParaRPr lang="en-US"/>
          </a:p>
        </p:txBody>
      </p:sp>
      <p:sp>
        <p:nvSpPr>
          <p:cNvPr id="4" name="Title 3"/>
          <p:cNvSpPr>
            <a:spLocks noGrp="1"/>
          </p:cNvSpPr>
          <p:nvPr>
            <p:ph type="title" idx="4294967295"/>
          </p:nvPr>
        </p:nvSpPr>
        <p:spPr>
          <a:xfrm>
            <a:off x="857251" y="750889"/>
            <a:ext cx="7391400" cy="860198"/>
          </a:xfrm>
        </p:spPr>
        <p:txBody>
          <a:bodyPr>
            <a:normAutofit/>
          </a:bodyPr>
          <a:lstStyle/>
          <a:p>
            <a:r>
              <a:rPr lang="en-US" sz="3600" b="1" dirty="0" smtClean="0"/>
              <a:t>Example 1: Apriori (9)</a:t>
            </a:r>
            <a:endParaRPr lang="en-US" sz="3600" b="1" dirty="0"/>
          </a:p>
        </p:txBody>
      </p:sp>
      <p:sp>
        <p:nvSpPr>
          <p:cNvPr id="5" name="Rectangle 4"/>
          <p:cNvSpPr/>
          <p:nvPr/>
        </p:nvSpPr>
        <p:spPr>
          <a:xfrm>
            <a:off x="857251" y="1611087"/>
            <a:ext cx="73914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smtClean="0">
                <a:solidFill>
                  <a:schemeClr val="tx1"/>
                </a:solidFill>
              </a:rPr>
              <a:t>Step 5</a:t>
            </a:r>
            <a:r>
              <a:rPr lang="en-US" dirty="0" smtClean="0">
                <a:solidFill>
                  <a:schemeClr val="tx1"/>
                </a:solidFill>
              </a:rPr>
              <a:t>: Generating Association Rules from Frequent Itemsets</a:t>
            </a:r>
            <a:endParaRPr lang="en-US" dirty="0">
              <a:solidFill>
                <a:schemeClr val="tx1"/>
              </a:solidFill>
            </a:endParaRPr>
          </a:p>
        </p:txBody>
      </p:sp>
      <p:sp>
        <p:nvSpPr>
          <p:cNvPr id="7" name="Rectangle 6"/>
          <p:cNvSpPr/>
          <p:nvPr/>
        </p:nvSpPr>
        <p:spPr>
          <a:xfrm>
            <a:off x="6637566" y="2259100"/>
            <a:ext cx="1755320" cy="2862322"/>
          </a:xfrm>
          <a:prstGeom prst="rect">
            <a:avLst/>
          </a:prstGeom>
        </p:spPr>
        <p:txBody>
          <a:bodyPr wrap="square">
            <a:spAutoFit/>
          </a:bodyPr>
          <a:lstStyle/>
          <a:p>
            <a:pPr marL="342900" indent="-342900">
              <a:buFont typeface="Arial" pitchFamily="34" charset="0"/>
              <a:buChar char="•"/>
            </a:pPr>
            <a:r>
              <a:rPr lang="en-US" dirty="0" smtClean="0"/>
              <a:t>If minimum confidence threshold is 70%</a:t>
            </a:r>
          </a:p>
          <a:p>
            <a:pPr marL="342900" indent="-342900">
              <a:buFont typeface="Arial" pitchFamily="34" charset="0"/>
              <a:buChar char="•"/>
            </a:pPr>
            <a:r>
              <a:rPr lang="en-US" dirty="0" smtClean="0"/>
              <a:t>In this way, we have found three strong association rules..</a:t>
            </a:r>
          </a:p>
        </p:txBody>
      </p:sp>
      <p:sp>
        <p:nvSpPr>
          <p:cNvPr id="9" name="Rectangle 8"/>
          <p:cNvSpPr/>
          <p:nvPr/>
        </p:nvSpPr>
        <p:spPr>
          <a:xfrm>
            <a:off x="857251" y="2009277"/>
            <a:ext cx="7391400" cy="4647426"/>
          </a:xfrm>
          <a:prstGeom prst="rect">
            <a:avLst/>
          </a:prstGeom>
        </p:spPr>
        <p:txBody>
          <a:bodyPr wrap="square">
            <a:spAutoFit/>
          </a:bodyPr>
          <a:lstStyle/>
          <a:p>
            <a:pPr marL="342900" indent="-342900">
              <a:buFont typeface="Arial" pitchFamily="34" charset="0"/>
              <a:buChar char="•"/>
            </a:pPr>
            <a:r>
              <a:rPr lang="en-US" sz="1600" dirty="0" smtClean="0"/>
              <a:t>R1: I1 ^ I2 Æ I5</a:t>
            </a:r>
          </a:p>
          <a:p>
            <a:pPr marL="800100" lvl="1" indent="-342900">
              <a:buFont typeface="Arial" pitchFamily="34" charset="0"/>
              <a:buChar char="•"/>
            </a:pPr>
            <a:r>
              <a:rPr lang="en-US" sz="1600" dirty="0" smtClean="0"/>
              <a:t>Confidence = sc{I1,I2,I5}/sc{I1,I2} = 2/4 = 50% </a:t>
            </a:r>
          </a:p>
          <a:p>
            <a:pPr marL="800100" lvl="1" indent="-342900">
              <a:buFont typeface="Arial" pitchFamily="34" charset="0"/>
              <a:buChar char="•"/>
            </a:pPr>
            <a:r>
              <a:rPr lang="en-US" sz="1600" dirty="0" smtClean="0"/>
              <a:t>R1 is Rejected. </a:t>
            </a:r>
          </a:p>
          <a:p>
            <a:pPr marL="342900" indent="-342900">
              <a:buFont typeface="Arial" pitchFamily="34" charset="0"/>
              <a:buChar char="•"/>
            </a:pPr>
            <a:r>
              <a:rPr lang="en-US" sz="1600" dirty="0" smtClean="0"/>
              <a:t>R2: I1 ^ I5 Æ I2 </a:t>
            </a:r>
          </a:p>
          <a:p>
            <a:pPr marL="800100" lvl="1" indent="-342900">
              <a:buFont typeface="Arial" pitchFamily="34" charset="0"/>
              <a:buChar char="•"/>
            </a:pPr>
            <a:r>
              <a:rPr lang="en-US" sz="1600" dirty="0" smtClean="0"/>
              <a:t>Confidence = sc{I1,I2,I5}/sc{I1,I5} = 2/2 = 100% </a:t>
            </a:r>
          </a:p>
          <a:p>
            <a:pPr marL="800100" lvl="1" indent="-342900">
              <a:buFont typeface="Arial" pitchFamily="34" charset="0"/>
              <a:buChar char="•"/>
            </a:pPr>
            <a:r>
              <a:rPr lang="en-US" sz="1600" dirty="0" smtClean="0"/>
              <a:t>R2 is Selected. </a:t>
            </a:r>
          </a:p>
          <a:p>
            <a:pPr marL="342900" indent="-342900">
              <a:buFont typeface="Arial" pitchFamily="34" charset="0"/>
              <a:buChar char="•"/>
            </a:pPr>
            <a:r>
              <a:rPr lang="en-US" sz="1600" dirty="0" smtClean="0"/>
              <a:t>R3: I2 ^ I5 Æ I1 </a:t>
            </a:r>
          </a:p>
          <a:p>
            <a:pPr marL="800100" lvl="1" indent="-342900">
              <a:buFont typeface="Arial" pitchFamily="34" charset="0"/>
              <a:buChar char="•"/>
            </a:pPr>
            <a:r>
              <a:rPr lang="en-US" sz="1600" dirty="0" smtClean="0"/>
              <a:t>Confidence = sc{I1,I2,I5}/sc{I2,I5} = 2/2 = 100% </a:t>
            </a:r>
          </a:p>
          <a:p>
            <a:pPr marL="800100" lvl="1" indent="-342900">
              <a:buFont typeface="Arial" pitchFamily="34" charset="0"/>
              <a:buChar char="•"/>
            </a:pPr>
            <a:r>
              <a:rPr lang="en-US" sz="1600" dirty="0" smtClean="0"/>
              <a:t>R3 is Selected.</a:t>
            </a:r>
          </a:p>
          <a:p>
            <a:pPr marL="342900" indent="-342900">
              <a:buFont typeface="Arial" pitchFamily="34" charset="0"/>
              <a:buChar char="•"/>
            </a:pPr>
            <a:r>
              <a:rPr lang="en-US" sz="1600" dirty="0" smtClean="0"/>
              <a:t>R4: I1 Æ I2 ^ I5 </a:t>
            </a:r>
          </a:p>
          <a:p>
            <a:pPr marL="800100" lvl="1" indent="-342900">
              <a:buFont typeface="Arial" pitchFamily="34" charset="0"/>
              <a:buChar char="•"/>
            </a:pPr>
            <a:r>
              <a:rPr lang="en-US" sz="1600" dirty="0" smtClean="0"/>
              <a:t>Confidence = sc{I1,I2,I5}/sc{I1} = 2/6 = 33% </a:t>
            </a:r>
          </a:p>
          <a:p>
            <a:pPr marL="800100" lvl="1" indent="-342900">
              <a:buFont typeface="Arial" pitchFamily="34" charset="0"/>
              <a:buChar char="•"/>
            </a:pPr>
            <a:r>
              <a:rPr lang="en-US" sz="1600" dirty="0" smtClean="0"/>
              <a:t>R4 is Rejected. </a:t>
            </a:r>
          </a:p>
          <a:p>
            <a:pPr marL="342900" indent="-342900">
              <a:buFont typeface="Arial" pitchFamily="34" charset="0"/>
              <a:buChar char="•"/>
            </a:pPr>
            <a:r>
              <a:rPr lang="en-US" sz="1600" dirty="0" smtClean="0"/>
              <a:t>R5: I2 Æ I1 ^ I5 </a:t>
            </a:r>
          </a:p>
          <a:p>
            <a:pPr marL="800100" lvl="1" indent="-342900">
              <a:buFont typeface="Arial" pitchFamily="34" charset="0"/>
              <a:buChar char="•"/>
            </a:pPr>
            <a:r>
              <a:rPr lang="en-US" sz="1600" dirty="0" smtClean="0"/>
              <a:t>Confidence = sc{I1,I2,I5}/{I2} = 2/7 = 29% </a:t>
            </a:r>
          </a:p>
          <a:p>
            <a:pPr marL="800100" lvl="1" indent="-342900">
              <a:buFont typeface="Arial" pitchFamily="34" charset="0"/>
              <a:buChar char="•"/>
            </a:pPr>
            <a:r>
              <a:rPr lang="en-US" sz="1600" dirty="0" smtClean="0"/>
              <a:t>R5 is Rejected. </a:t>
            </a:r>
          </a:p>
          <a:p>
            <a:pPr marL="342900" indent="-342900">
              <a:buFont typeface="Arial" pitchFamily="34" charset="0"/>
              <a:buChar char="•"/>
            </a:pPr>
            <a:r>
              <a:rPr lang="en-US" sz="1600" dirty="0" smtClean="0"/>
              <a:t>R6: I5 Æ I1 ^ I2  </a:t>
            </a:r>
          </a:p>
          <a:p>
            <a:pPr marL="800100" lvl="1" indent="-342900">
              <a:buFont typeface="Arial" pitchFamily="34" charset="0"/>
              <a:buChar char="•"/>
            </a:pPr>
            <a:r>
              <a:rPr lang="en-US" sz="1600" dirty="0" smtClean="0"/>
              <a:t>Confidence = sc{I1,I2,I5}/ {I5} = 2/2 = 100% </a:t>
            </a:r>
          </a:p>
          <a:p>
            <a:pPr marL="800100" lvl="1" indent="-342900">
              <a:buFont typeface="Arial" pitchFamily="34" charset="0"/>
              <a:buChar char="•"/>
            </a:pPr>
            <a:r>
              <a:rPr lang="en-US" sz="1600" dirty="0" smtClean="0"/>
              <a:t>R6 is Selected</a:t>
            </a:r>
            <a:endParaRPr lang="en-US"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38</a:t>
            </a:fld>
            <a:endParaRPr lang="en-US"/>
          </a:p>
        </p:txBody>
      </p:sp>
      <p:sp>
        <p:nvSpPr>
          <p:cNvPr id="4" name="Title 3"/>
          <p:cNvSpPr>
            <a:spLocks noGrp="1"/>
          </p:cNvSpPr>
          <p:nvPr>
            <p:ph type="title" idx="4294967295"/>
          </p:nvPr>
        </p:nvSpPr>
        <p:spPr>
          <a:xfrm>
            <a:off x="457200" y="685800"/>
            <a:ext cx="8229600" cy="928606"/>
          </a:xfrm>
        </p:spPr>
        <p:txBody>
          <a:bodyPr>
            <a:normAutofit/>
          </a:bodyPr>
          <a:lstStyle/>
          <a:p>
            <a:r>
              <a:rPr lang="en-US" sz="3600" b="1" dirty="0" smtClean="0"/>
              <a:t>Example 2: Apriori</a:t>
            </a:r>
            <a:endParaRPr lang="en-US" sz="3600" b="1" dirty="0"/>
          </a:p>
        </p:txBody>
      </p:sp>
      <p:sp>
        <p:nvSpPr>
          <p:cNvPr id="5" name="Rectangle 4"/>
          <p:cNvSpPr/>
          <p:nvPr/>
        </p:nvSpPr>
        <p:spPr>
          <a:xfrm>
            <a:off x="457200" y="1643745"/>
            <a:ext cx="8229600" cy="646331"/>
          </a:xfrm>
          <a:prstGeom prst="rect">
            <a:avLst/>
          </a:prstGeom>
        </p:spPr>
        <p:txBody>
          <a:bodyPr wrap="square">
            <a:spAutoFit/>
          </a:bodyPr>
          <a:lstStyle/>
          <a:p>
            <a:r>
              <a:rPr lang="en-US" dirty="0" smtClean="0"/>
              <a:t>A supermarket tracks sales data by stock-keeping unit (SKU) for each item and logs them in its transaction database as sets that were bought together.</a:t>
            </a:r>
          </a:p>
        </p:txBody>
      </p:sp>
      <p:graphicFrame>
        <p:nvGraphicFramePr>
          <p:cNvPr id="6" name="Table 5"/>
          <p:cNvGraphicFramePr>
            <a:graphicFrameLocks noGrp="1"/>
          </p:cNvGraphicFramePr>
          <p:nvPr/>
        </p:nvGraphicFramePr>
        <p:xfrm>
          <a:off x="514342" y="2306405"/>
          <a:ext cx="1066800" cy="2438400"/>
        </p:xfrm>
        <a:graphic>
          <a:graphicData uri="http://schemas.openxmlformats.org/drawingml/2006/table">
            <a:tbl>
              <a:tblPr/>
              <a:tblGrid>
                <a:gridCol w="1066800"/>
              </a:tblGrid>
              <a:tr h="0">
                <a:tc>
                  <a:txBody>
                    <a:bodyPr/>
                    <a:lstStyle/>
                    <a:p>
                      <a:r>
                        <a:rPr lang="en-US" sz="1400" b="1" dirty="0"/>
                        <a:t>Itemsets</a:t>
                      </a:r>
                      <a:endParaRPr lang="en-US" sz="1400" dirty="0"/>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a:t>{1,2,3,4}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dirty="0"/>
                        <a:t>{1,2,4}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dirty="0"/>
                        <a:t>{1,2}</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dirty="0"/>
                        <a:t>{2,3,4}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dirty="0"/>
                        <a:t>{2,3}</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dirty="0"/>
                        <a:t>{3,4}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dirty="0"/>
                        <a:t>{2,4}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bl>
          </a:graphicData>
        </a:graphic>
      </p:graphicFrame>
      <p:sp>
        <p:nvSpPr>
          <p:cNvPr id="7" name="TextBox 6"/>
          <p:cNvSpPr txBox="1"/>
          <p:nvPr/>
        </p:nvSpPr>
        <p:spPr>
          <a:xfrm>
            <a:off x="1779803" y="2285994"/>
            <a:ext cx="6482443" cy="646331"/>
          </a:xfrm>
          <a:prstGeom prst="rect">
            <a:avLst/>
          </a:prstGeom>
          <a:noFill/>
          <a:ln>
            <a:solidFill>
              <a:schemeClr val="accent1"/>
            </a:solidFill>
          </a:ln>
        </p:spPr>
        <p:txBody>
          <a:bodyPr wrap="square" rtlCol="0">
            <a:spAutoFit/>
          </a:bodyPr>
          <a:lstStyle/>
          <a:p>
            <a:r>
              <a:rPr lang="en-US" b="1" dirty="0" smtClean="0"/>
              <a:t>Decision</a:t>
            </a:r>
            <a:r>
              <a:rPr lang="en-US" dirty="0" smtClean="0"/>
              <a:t>:  An item set is frequent if it appears in at least 3 transactions of the database; hence, support threshold=3</a:t>
            </a:r>
            <a:endParaRPr lang="en-US" dirty="0"/>
          </a:p>
        </p:txBody>
      </p:sp>
      <p:sp>
        <p:nvSpPr>
          <p:cNvPr id="8" name="Rectangle 7"/>
          <p:cNvSpPr/>
          <p:nvPr/>
        </p:nvSpPr>
        <p:spPr>
          <a:xfrm>
            <a:off x="1779802" y="3022542"/>
            <a:ext cx="6482443" cy="923330"/>
          </a:xfrm>
          <a:prstGeom prst="rect">
            <a:avLst/>
          </a:prstGeom>
        </p:spPr>
        <p:txBody>
          <a:bodyPr wrap="square">
            <a:spAutoFit/>
          </a:bodyPr>
          <a:lstStyle/>
          <a:p>
            <a:r>
              <a:rPr lang="en-US" b="1" dirty="0" smtClean="0"/>
              <a:t>Process</a:t>
            </a:r>
            <a:r>
              <a:rPr lang="en-US" dirty="0" smtClean="0"/>
              <a:t>:  </a:t>
            </a:r>
          </a:p>
          <a:p>
            <a:pPr marL="342900" indent="-342900">
              <a:buFont typeface="+mj-lt"/>
              <a:buAutoNum type="arabicPeriod"/>
            </a:pPr>
            <a:r>
              <a:rPr lang="en-US" dirty="0" smtClean="0"/>
              <a:t>Count number of occurrences (=support) of each member item separately, by scanning the database a first time</a:t>
            </a:r>
            <a:endParaRPr lang="en-US" dirty="0"/>
          </a:p>
        </p:txBody>
      </p:sp>
      <p:graphicFrame>
        <p:nvGraphicFramePr>
          <p:cNvPr id="9" name="Table 8"/>
          <p:cNvGraphicFramePr>
            <a:graphicFrameLocks noGrp="1"/>
          </p:cNvGraphicFramePr>
          <p:nvPr/>
        </p:nvGraphicFramePr>
        <p:xfrm>
          <a:off x="1904982" y="3978530"/>
          <a:ext cx="1752600" cy="1607820"/>
        </p:xfrm>
        <a:graphic>
          <a:graphicData uri="http://schemas.openxmlformats.org/drawingml/2006/table">
            <a:tbl>
              <a:tblPr/>
              <a:tblGrid>
                <a:gridCol w="691243"/>
                <a:gridCol w="1061357"/>
              </a:tblGrid>
              <a:tr h="0">
                <a:tc>
                  <a:txBody>
                    <a:bodyPr/>
                    <a:lstStyle/>
                    <a:p>
                      <a:pPr algn="ctr"/>
                      <a:r>
                        <a:rPr lang="en-US" sz="1400" dirty="0"/>
                        <a:t>Item</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c>
                  <a:txBody>
                    <a:bodyPr/>
                    <a:lstStyle/>
                    <a:p>
                      <a:pPr algn="ctr"/>
                      <a:r>
                        <a:rPr lang="en-US" sz="1400"/>
                        <a:t>Support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388620">
                <a:tc>
                  <a:txBody>
                    <a:bodyPr/>
                    <a:lstStyle/>
                    <a:p>
                      <a:r>
                        <a:rPr lang="en-US" sz="1400" dirty="0"/>
                        <a:t>{1}</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c>
                  <a:txBody>
                    <a:bodyPr/>
                    <a:lstStyle/>
                    <a:p>
                      <a:r>
                        <a:rPr lang="en-US" sz="1400"/>
                        <a:t>3</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a:t>{2}</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c>
                  <a:txBody>
                    <a:bodyPr/>
                    <a:lstStyle/>
                    <a:p>
                      <a:r>
                        <a:rPr lang="en-US" sz="1400" dirty="0"/>
                        <a:t>6</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a:t>{3}</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c>
                  <a:txBody>
                    <a:bodyPr/>
                    <a:lstStyle/>
                    <a:p>
                      <a:r>
                        <a:rPr lang="en-US" sz="1400" dirty="0"/>
                        <a:t>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r h="0">
                <a:tc>
                  <a:txBody>
                    <a:bodyPr/>
                    <a:lstStyle/>
                    <a:p>
                      <a:r>
                        <a:rPr lang="en-US" sz="1400"/>
                        <a:t>{4}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c>
                  <a:txBody>
                    <a:bodyPr/>
                    <a:lstStyle/>
                    <a:p>
                      <a:r>
                        <a:rPr lang="en-US" sz="1400" dirty="0"/>
                        <a:t>5</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solidFill>
                  </a:tcPr>
                </a:tc>
              </a:tr>
            </a:tbl>
          </a:graphicData>
        </a:graphic>
      </p:graphicFrame>
      <p:sp>
        <p:nvSpPr>
          <p:cNvPr id="10" name="TextBox 9"/>
          <p:cNvSpPr txBox="1"/>
          <p:nvPr/>
        </p:nvSpPr>
        <p:spPr>
          <a:xfrm rot="16200000">
            <a:off x="2637700" y="4660912"/>
            <a:ext cx="1266100" cy="58477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600" dirty="0" smtClean="0">
                <a:solidFill>
                  <a:schemeClr val="tx1"/>
                </a:solidFill>
              </a:rPr>
              <a:t>All &gt;3 </a:t>
            </a:r>
            <a:r>
              <a:rPr lang="en-US" sz="1600" dirty="0" smtClean="0">
                <a:solidFill>
                  <a:schemeClr val="tx1"/>
                </a:solidFill>
                <a:sym typeface="Wingdings" pitchFamily="2" charset="2"/>
              </a:rPr>
              <a:t> frequent</a:t>
            </a:r>
            <a:endParaRPr lang="en-US" sz="1600" dirty="0">
              <a:solidFill>
                <a:schemeClr val="tx1"/>
              </a:solidFill>
            </a:endParaRPr>
          </a:p>
        </p:txBody>
      </p:sp>
      <p:sp>
        <p:nvSpPr>
          <p:cNvPr id="11" name="TextBox 10"/>
          <p:cNvSpPr txBox="1"/>
          <p:nvPr/>
        </p:nvSpPr>
        <p:spPr>
          <a:xfrm>
            <a:off x="3788208" y="3962201"/>
            <a:ext cx="4839786" cy="369332"/>
          </a:xfrm>
          <a:prstGeom prst="rect">
            <a:avLst/>
          </a:prstGeom>
          <a:noFill/>
        </p:spPr>
        <p:txBody>
          <a:bodyPr wrap="none" rtlCol="0">
            <a:spAutoFit/>
          </a:bodyPr>
          <a:lstStyle/>
          <a:p>
            <a:r>
              <a:rPr lang="en-US" dirty="0" smtClean="0"/>
              <a:t>2. Generate a list of all pairs of frequent items</a:t>
            </a:r>
            <a:endParaRPr lang="en-US" dirty="0"/>
          </a:p>
        </p:txBody>
      </p:sp>
      <p:graphicFrame>
        <p:nvGraphicFramePr>
          <p:cNvPr id="12" name="Table 11"/>
          <p:cNvGraphicFramePr>
            <a:graphicFrameLocks noGrp="1"/>
          </p:cNvGraphicFramePr>
          <p:nvPr/>
        </p:nvGraphicFramePr>
        <p:xfrm>
          <a:off x="4027702" y="4331533"/>
          <a:ext cx="2100944" cy="2133600"/>
        </p:xfrm>
        <a:graphic>
          <a:graphicData uri="http://schemas.openxmlformats.org/drawingml/2006/table">
            <a:tbl>
              <a:tblPr/>
              <a:tblGrid>
                <a:gridCol w="1050472"/>
                <a:gridCol w="1050472"/>
              </a:tblGrid>
              <a:tr h="0">
                <a:tc>
                  <a:txBody>
                    <a:bodyPr/>
                    <a:lstStyle/>
                    <a:p>
                      <a:pPr algn="ctr"/>
                      <a:r>
                        <a:rPr lang="en-US" sz="1400" dirty="0"/>
                        <a:t>Item</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400"/>
                        <a:t>Support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0">
                <a:tc>
                  <a:txBody>
                    <a:bodyPr/>
                    <a:lstStyle/>
                    <a:p>
                      <a:r>
                        <a:rPr lang="en-US" sz="1400"/>
                        <a:t>{1,2}</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a:t>3</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sz="1400" dirty="0"/>
                        <a:t>{1,3}</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lumMod val="75000"/>
                      </a:schemeClr>
                    </a:solidFill>
                  </a:tcPr>
                </a:tc>
                <a:tc>
                  <a:txBody>
                    <a:bodyPr/>
                    <a:lstStyle/>
                    <a:p>
                      <a:r>
                        <a:rPr lang="en-US" sz="1400" dirty="0"/>
                        <a:t>1</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lumMod val="75000"/>
                      </a:schemeClr>
                    </a:solidFill>
                  </a:tcPr>
                </a:tc>
              </a:tr>
              <a:tr h="0">
                <a:tc>
                  <a:txBody>
                    <a:bodyPr/>
                    <a:lstStyle/>
                    <a:p>
                      <a:r>
                        <a:rPr lang="en-US" sz="1400" dirty="0"/>
                        <a:t>{1,4}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lumMod val="75000"/>
                      </a:schemeClr>
                    </a:solidFill>
                  </a:tcPr>
                </a:tc>
                <a:tc>
                  <a:txBody>
                    <a:bodyPr/>
                    <a:lstStyle/>
                    <a:p>
                      <a:r>
                        <a:rPr lang="en-US" sz="1400" dirty="0"/>
                        <a:t>2</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chemeClr val="bg1">
                        <a:lumMod val="75000"/>
                      </a:schemeClr>
                    </a:solidFill>
                  </a:tcPr>
                </a:tc>
              </a:tr>
              <a:tr h="0">
                <a:tc>
                  <a:txBody>
                    <a:bodyPr/>
                    <a:lstStyle/>
                    <a:p>
                      <a:r>
                        <a:rPr lang="en-US" sz="1400"/>
                        <a:t>{2,3}</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a:t>3</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sz="1400"/>
                        <a:t>{2,4}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dirty="0"/>
                        <a:t>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sz="1400" dirty="0"/>
                        <a:t>{3,4}</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dirty="0"/>
                        <a:t>3</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13" name="Rectangle 12"/>
          <p:cNvSpPr/>
          <p:nvPr/>
        </p:nvSpPr>
        <p:spPr>
          <a:xfrm>
            <a:off x="5927260" y="4577821"/>
            <a:ext cx="2700734" cy="132343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dirty="0" smtClean="0">
                <a:solidFill>
                  <a:schemeClr val="tx1"/>
                </a:solidFill>
              </a:rPr>
              <a:t>&gt; minimum support of 3 </a:t>
            </a:r>
            <a:r>
              <a:rPr lang="en-US" sz="1600" dirty="0" smtClean="0">
                <a:solidFill>
                  <a:schemeClr val="tx1"/>
                </a:solidFill>
                <a:sym typeface="Wingdings" pitchFamily="2" charset="2"/>
              </a:rPr>
              <a:t> </a:t>
            </a:r>
            <a:r>
              <a:rPr lang="en-US" sz="1600" dirty="0" smtClean="0">
                <a:solidFill>
                  <a:schemeClr val="tx1"/>
                </a:solidFill>
              </a:rPr>
              <a:t>frequent. {1,3} and {1,4} are not frequent, so any larger set which contains {1,3} or {1,4} cannot be frequent. </a:t>
            </a:r>
            <a:endParaRPr lang="en-US" sz="1600" dirty="0">
              <a:solidFill>
                <a:schemeClr val="tx1"/>
              </a:solidFill>
            </a:endParaRPr>
          </a:p>
        </p:txBody>
      </p:sp>
      <p:cxnSp>
        <p:nvCxnSpPr>
          <p:cNvPr id="15" name="Straight Connector 14"/>
          <p:cNvCxnSpPr/>
          <p:nvPr/>
        </p:nvCxnSpPr>
        <p:spPr>
          <a:xfrm flipH="1">
            <a:off x="5453732" y="4784264"/>
            <a:ext cx="473528" cy="1632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5453732" y="4800592"/>
            <a:ext cx="473528" cy="8826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5453732" y="4784264"/>
            <a:ext cx="473528" cy="12781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649675" y="4821844"/>
            <a:ext cx="277585" cy="1643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51052" y="5600799"/>
            <a:ext cx="3437156" cy="923330"/>
          </a:xfrm>
          <a:prstGeom prst="rect">
            <a:avLst/>
          </a:prstGeom>
        </p:spPr>
        <p:txBody>
          <a:bodyPr wrap="square">
            <a:spAutoFit/>
          </a:bodyPr>
          <a:lstStyle/>
          <a:p>
            <a:r>
              <a:rPr lang="en-US" dirty="0" smtClean="0"/>
              <a:t>3.  Look for frequent triplets ≥ 3, excluding all that contain {1,3} or {1,4} </a:t>
            </a:r>
            <a:r>
              <a:rPr lang="en-US" dirty="0" smtClean="0">
                <a:sym typeface="Wingdings" pitchFamily="2" charset="2"/>
              </a:rPr>
              <a:t> none!</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86393C9-12EF-40FD-9432-63DABB925879}" type="slidenum">
              <a:rPr lang="en-US"/>
              <a:pPr/>
              <a:t>39</a:t>
            </a:fld>
            <a:endParaRPr lang="en-US"/>
          </a:p>
        </p:txBody>
      </p:sp>
      <p:sp>
        <p:nvSpPr>
          <p:cNvPr id="688130" name="Rectangle 2"/>
          <p:cNvSpPr>
            <a:spLocks noGrp="1" noChangeArrowheads="1"/>
          </p:cNvSpPr>
          <p:nvPr>
            <p:ph type="title" idx="4294967295"/>
          </p:nvPr>
        </p:nvSpPr>
        <p:spPr/>
        <p:txBody>
          <a:bodyPr>
            <a:normAutofit/>
          </a:bodyPr>
          <a:lstStyle/>
          <a:p>
            <a:r>
              <a:rPr lang="en-US" sz="3600" b="1" dirty="0"/>
              <a:t>Important Details of Apriori</a:t>
            </a:r>
          </a:p>
        </p:txBody>
      </p:sp>
      <p:sp>
        <p:nvSpPr>
          <p:cNvPr id="688131" name="Rectangle 3"/>
          <p:cNvSpPr>
            <a:spLocks noGrp="1" noChangeArrowheads="1"/>
          </p:cNvSpPr>
          <p:nvPr>
            <p:ph type="body" idx="4294967295"/>
          </p:nvPr>
        </p:nvSpPr>
        <p:spPr>
          <a:xfrm>
            <a:off x="263238" y="1745669"/>
            <a:ext cx="3934689" cy="4419603"/>
          </a:xfrm>
        </p:spPr>
        <p:txBody>
          <a:bodyPr>
            <a:normAutofit fontScale="85000" lnSpcReduction="10000"/>
          </a:bodyPr>
          <a:lstStyle/>
          <a:p>
            <a:pPr>
              <a:lnSpc>
                <a:spcPct val="110000"/>
              </a:lnSpc>
            </a:pPr>
            <a:r>
              <a:rPr lang="en-US" sz="2400" dirty="0"/>
              <a:t>How to generate candidates?</a:t>
            </a:r>
          </a:p>
          <a:p>
            <a:pPr lvl="1">
              <a:lnSpc>
                <a:spcPct val="110000"/>
              </a:lnSpc>
            </a:pPr>
            <a:r>
              <a:rPr lang="en-US" sz="2000" dirty="0"/>
              <a:t>Step 1: self-joining </a:t>
            </a:r>
            <a:r>
              <a:rPr lang="en-US" sz="2000" i="1" dirty="0" err="1"/>
              <a:t>L</a:t>
            </a:r>
            <a:r>
              <a:rPr lang="en-US" sz="2000" i="1" baseline="-25000" dirty="0" err="1"/>
              <a:t>k</a:t>
            </a:r>
            <a:endParaRPr lang="en-US" sz="2000" i="1" baseline="-25000" dirty="0"/>
          </a:p>
          <a:p>
            <a:pPr lvl="1">
              <a:lnSpc>
                <a:spcPct val="110000"/>
              </a:lnSpc>
            </a:pPr>
            <a:r>
              <a:rPr lang="en-US" sz="2000" dirty="0"/>
              <a:t>Step 2: pruning</a:t>
            </a:r>
          </a:p>
          <a:p>
            <a:pPr>
              <a:lnSpc>
                <a:spcPct val="110000"/>
              </a:lnSpc>
            </a:pPr>
            <a:r>
              <a:rPr lang="en-US" sz="2400" dirty="0" smtClean="0"/>
              <a:t>Example </a:t>
            </a:r>
            <a:r>
              <a:rPr lang="en-US" sz="2400" dirty="0"/>
              <a:t>of Candidate-generation</a:t>
            </a:r>
          </a:p>
          <a:p>
            <a:pPr lvl="1">
              <a:lnSpc>
                <a:spcPct val="110000"/>
              </a:lnSpc>
            </a:pPr>
            <a:r>
              <a:rPr lang="en-US" sz="2000" i="1" dirty="0"/>
              <a:t>L</a:t>
            </a:r>
            <a:r>
              <a:rPr lang="en-US" sz="2000" i="1" baseline="-25000" dirty="0"/>
              <a:t>3</a:t>
            </a:r>
            <a:r>
              <a:rPr lang="en-US" sz="2000" i="1" dirty="0"/>
              <a:t>=</a:t>
            </a:r>
            <a:r>
              <a:rPr lang="en-US" sz="2000" dirty="0"/>
              <a:t>{</a:t>
            </a:r>
            <a:r>
              <a:rPr lang="en-US" sz="2000" i="1" dirty="0" err="1"/>
              <a:t>abc</a:t>
            </a:r>
            <a:r>
              <a:rPr lang="en-US" sz="2000" i="1" dirty="0"/>
              <a:t>, </a:t>
            </a:r>
            <a:r>
              <a:rPr lang="en-US" sz="2000" i="1" dirty="0" err="1"/>
              <a:t>abd</a:t>
            </a:r>
            <a:r>
              <a:rPr lang="en-US" sz="2000" i="1" dirty="0"/>
              <a:t>, </a:t>
            </a:r>
            <a:r>
              <a:rPr lang="en-US" sz="2000" i="1" dirty="0" err="1"/>
              <a:t>acd</a:t>
            </a:r>
            <a:r>
              <a:rPr lang="en-US" sz="2000" i="1" dirty="0"/>
              <a:t>, ace, </a:t>
            </a:r>
            <a:r>
              <a:rPr lang="en-US" sz="2000" i="1" dirty="0" err="1"/>
              <a:t>bcd</a:t>
            </a:r>
            <a:r>
              <a:rPr lang="en-US" sz="2000" dirty="0"/>
              <a:t>}</a:t>
            </a:r>
          </a:p>
          <a:p>
            <a:pPr lvl="1">
              <a:lnSpc>
                <a:spcPct val="110000"/>
              </a:lnSpc>
            </a:pPr>
            <a:r>
              <a:rPr lang="en-US" sz="2000" dirty="0"/>
              <a:t>Self-joining: </a:t>
            </a:r>
            <a:r>
              <a:rPr lang="en-US" sz="2000" i="1" dirty="0"/>
              <a:t>L</a:t>
            </a:r>
            <a:r>
              <a:rPr lang="en-US" sz="2000" i="1" baseline="-25000" dirty="0"/>
              <a:t>3</a:t>
            </a:r>
            <a:r>
              <a:rPr lang="en-US" sz="2000" i="1" dirty="0"/>
              <a:t>*L</a:t>
            </a:r>
            <a:r>
              <a:rPr lang="en-US" sz="2000" i="1" baseline="-25000" dirty="0"/>
              <a:t>3</a:t>
            </a:r>
            <a:endParaRPr lang="en-US" sz="2000" i="1" dirty="0"/>
          </a:p>
          <a:p>
            <a:pPr lvl="2">
              <a:lnSpc>
                <a:spcPct val="110000"/>
              </a:lnSpc>
            </a:pPr>
            <a:r>
              <a:rPr lang="en-US" sz="1800" i="1" dirty="0" err="1"/>
              <a:t>abcd</a:t>
            </a:r>
            <a:r>
              <a:rPr lang="en-US" sz="1800" i="1" dirty="0"/>
              <a:t> </a:t>
            </a:r>
            <a:r>
              <a:rPr lang="en-US" sz="1800" dirty="0"/>
              <a:t>from </a:t>
            </a:r>
            <a:r>
              <a:rPr lang="en-US" sz="1800" i="1" dirty="0" err="1"/>
              <a:t>abc</a:t>
            </a:r>
            <a:r>
              <a:rPr lang="en-US" sz="1800" dirty="0"/>
              <a:t> and </a:t>
            </a:r>
            <a:r>
              <a:rPr lang="en-US" sz="1800" i="1" dirty="0" err="1"/>
              <a:t>abd</a:t>
            </a:r>
            <a:endParaRPr lang="en-US" sz="1800" i="1" dirty="0"/>
          </a:p>
          <a:p>
            <a:pPr lvl="2">
              <a:lnSpc>
                <a:spcPct val="110000"/>
              </a:lnSpc>
            </a:pPr>
            <a:r>
              <a:rPr lang="en-US" sz="1800" i="1" dirty="0" err="1"/>
              <a:t>acde</a:t>
            </a:r>
            <a:r>
              <a:rPr lang="en-US" sz="1800" dirty="0"/>
              <a:t> from </a:t>
            </a:r>
            <a:r>
              <a:rPr lang="en-US" sz="1800" i="1" dirty="0" err="1"/>
              <a:t>acd</a:t>
            </a:r>
            <a:r>
              <a:rPr lang="en-US" sz="1800" dirty="0"/>
              <a:t> and </a:t>
            </a:r>
            <a:r>
              <a:rPr lang="en-US" sz="1800" i="1" dirty="0"/>
              <a:t>ace</a:t>
            </a:r>
          </a:p>
          <a:p>
            <a:pPr lvl="1">
              <a:lnSpc>
                <a:spcPct val="110000"/>
              </a:lnSpc>
            </a:pPr>
            <a:r>
              <a:rPr lang="en-US" sz="2000" dirty="0"/>
              <a:t>Pruning:</a:t>
            </a:r>
          </a:p>
          <a:p>
            <a:pPr lvl="2">
              <a:lnSpc>
                <a:spcPct val="110000"/>
              </a:lnSpc>
            </a:pPr>
            <a:r>
              <a:rPr lang="en-US" sz="1800" i="1" dirty="0" err="1"/>
              <a:t>acde</a:t>
            </a:r>
            <a:r>
              <a:rPr lang="en-US" sz="1800" dirty="0"/>
              <a:t> is removed because </a:t>
            </a:r>
            <a:r>
              <a:rPr lang="en-US" sz="1800" i="1" dirty="0" err="1"/>
              <a:t>ade</a:t>
            </a:r>
            <a:r>
              <a:rPr lang="en-US" sz="1800" dirty="0"/>
              <a:t> is not in </a:t>
            </a:r>
            <a:r>
              <a:rPr lang="en-US" sz="1800" i="1" dirty="0"/>
              <a:t>L</a:t>
            </a:r>
            <a:r>
              <a:rPr lang="en-US" sz="1800" i="1" baseline="-25000" dirty="0"/>
              <a:t>3</a:t>
            </a:r>
          </a:p>
          <a:p>
            <a:pPr lvl="1">
              <a:lnSpc>
                <a:spcPct val="110000"/>
              </a:lnSpc>
            </a:pPr>
            <a:r>
              <a:rPr lang="en-US" sz="2000" i="1" dirty="0"/>
              <a:t>C</a:t>
            </a:r>
            <a:r>
              <a:rPr lang="en-US" sz="2000" i="1" baseline="-25000" dirty="0"/>
              <a:t>4</a:t>
            </a:r>
            <a:r>
              <a:rPr lang="en-US" sz="2000" dirty="0"/>
              <a:t>={</a:t>
            </a:r>
            <a:r>
              <a:rPr lang="en-US" sz="2000" i="1" dirty="0" err="1"/>
              <a:t>abcd</a:t>
            </a:r>
            <a:r>
              <a:rPr lang="en-US" sz="2000" dirty="0"/>
              <a:t>}</a:t>
            </a:r>
          </a:p>
          <a:p>
            <a:pPr>
              <a:lnSpc>
                <a:spcPct val="110000"/>
              </a:lnSpc>
            </a:pPr>
            <a:endParaRPr lang="en-US" sz="2000" dirty="0"/>
          </a:p>
        </p:txBody>
      </p:sp>
      <p:sp>
        <p:nvSpPr>
          <p:cNvPr id="6" name="Rectangle 3"/>
          <p:cNvSpPr txBox="1">
            <a:spLocks noChangeArrowheads="1"/>
          </p:cNvSpPr>
          <p:nvPr/>
        </p:nvSpPr>
        <p:spPr>
          <a:xfrm>
            <a:off x="4197927" y="2170723"/>
            <a:ext cx="4668982" cy="3613150"/>
          </a:xfrm>
          <a:prstGeom prst="rect">
            <a:avLst/>
          </a:prstGeom>
          <a:ln w="38100">
            <a:solidFill>
              <a:schemeClr val="accent1"/>
            </a:solidFill>
          </a:ln>
        </p:spPr>
        <p:txBody>
          <a:bodyPr vert="horz" lIns="91440" tIns="45720" rIns="91440" bIns="45720" rtlCol="0">
            <a:normAutofit fontScale="85000" lnSpcReduction="20000"/>
          </a:bodyPr>
          <a:lstStyle/>
          <a:p>
            <a:pPr marL="342900" marR="0" lvl="0" indent="-342900" algn="l" defTabSz="457200" rtl="0" eaLnBrk="1" fontAlgn="auto" latinLnBrk="0" hangingPunct="1">
              <a:lnSpc>
                <a:spcPct val="110000"/>
              </a:lnSpc>
              <a:spcBef>
                <a:spcPct val="20000"/>
              </a:spcBef>
              <a:spcAft>
                <a:spcPts val="0"/>
              </a:spcAft>
              <a:buClrTx/>
              <a:buSzTx/>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Suppose the items in </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L</a:t>
            </a:r>
            <a:r>
              <a:rPr kumimoji="0" lang="en-US" sz="2400" b="0" i="1" u="none" strike="noStrike" kern="1200" cap="none" spc="0" normalizeH="0" baseline="-25000" noProof="0" dirty="0" smtClean="0">
                <a:ln>
                  <a:noFill/>
                </a:ln>
                <a:solidFill>
                  <a:schemeClr val="tx1"/>
                </a:solidFill>
                <a:effectLst/>
                <a:uLnTx/>
                <a:uFillTx/>
                <a:latin typeface="+mn-lt"/>
                <a:ea typeface="+mn-ea"/>
                <a:cs typeface="+mn-cs"/>
              </a:rPr>
              <a:t>k-1</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are listed in an order</a:t>
            </a:r>
          </a:p>
          <a:p>
            <a:pPr marL="342900" marR="0" lvl="0" indent="-342900" algn="l" defTabSz="457200" rtl="0" eaLnBrk="1" fontAlgn="auto" latinLnBrk="0" hangingPunct="1">
              <a:lnSpc>
                <a:spcPct val="110000"/>
              </a:lnSpc>
              <a:spcBef>
                <a:spcPct val="20000"/>
              </a:spcBef>
              <a:spcAft>
                <a:spcPts val="0"/>
              </a:spcAft>
              <a:buClrTx/>
              <a:buSzTx/>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Step 1: self-joining </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L</a:t>
            </a:r>
            <a:r>
              <a:rPr kumimoji="0" lang="en-US" sz="2400" b="0" i="1" u="none" strike="noStrike" kern="1200" cap="none" spc="0" normalizeH="0" baseline="-25000" noProof="0" dirty="0" smtClean="0">
                <a:ln>
                  <a:noFill/>
                </a:ln>
                <a:solidFill>
                  <a:schemeClr val="tx1"/>
                </a:solidFill>
                <a:effectLst/>
                <a:uLnTx/>
                <a:uFillTx/>
                <a:latin typeface="+mn-lt"/>
                <a:ea typeface="+mn-ea"/>
                <a:cs typeface="+mn-cs"/>
              </a:rPr>
              <a:t>k-1</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p>
          <a:p>
            <a:pPr marL="742950" marR="0" lvl="1" indent="-285750" algn="l" defTabSz="457200" rtl="0" eaLnBrk="1" fontAlgn="auto" latinLnBrk="0" hangingPunct="1">
              <a:lnSpc>
                <a:spcPct val="110000"/>
              </a:lnSpc>
              <a:spcBef>
                <a:spcPct val="2000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insert into</a:t>
            </a:r>
            <a:r>
              <a:rPr kumimoji="0" lang="en-US" sz="18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C</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a:t>
            </a:r>
          </a:p>
          <a:p>
            <a:pPr marL="742950" marR="0" lvl="1" indent="-285750" algn="l" defTabSz="457200" rtl="0" eaLnBrk="1" fontAlgn="auto" latinLnBrk="0" hangingPunct="1">
              <a:lnSpc>
                <a:spcPct val="110000"/>
              </a:lnSpc>
              <a:spcBef>
                <a:spcPct val="2000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select </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p.item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1</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 p.item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2</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 …, p.item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k-1</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 q.item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k-1</a:t>
            </a:r>
            <a:endParaRPr kumimoji="0" lang="en-US" sz="18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457200" rtl="0" eaLnBrk="1" fontAlgn="auto" latinLnBrk="0" hangingPunct="1">
              <a:lnSpc>
                <a:spcPct val="110000"/>
              </a:lnSpc>
              <a:spcBef>
                <a:spcPct val="2000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from </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L</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k-1</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 p, L</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k-1 </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q</a:t>
            </a:r>
          </a:p>
          <a:p>
            <a:pPr marL="742950" marR="0" lvl="1" indent="-285750" algn="l" defTabSz="457200" rtl="0" eaLnBrk="1" fontAlgn="auto" latinLnBrk="0" hangingPunct="1">
              <a:lnSpc>
                <a:spcPct val="110000"/>
              </a:lnSpc>
              <a:spcBef>
                <a:spcPct val="2000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where </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p.item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1</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=q.item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1</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 …, p.item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k-2</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=q.item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k-2</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 p.item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k-1 </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&lt; q.item</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k-1</a:t>
            </a:r>
          </a:p>
          <a:p>
            <a:pPr marL="342900" marR="0" lvl="0" indent="-342900" algn="l" defTabSz="457200" rtl="0" eaLnBrk="1" fontAlgn="auto" latinLnBrk="0" hangingPunct="1">
              <a:lnSpc>
                <a:spcPct val="110000"/>
              </a:lnSpc>
              <a:spcBef>
                <a:spcPct val="20000"/>
              </a:spcBef>
              <a:spcAft>
                <a:spcPts val="0"/>
              </a:spcAft>
              <a:buClrTx/>
              <a:buSzTx/>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Step 2: pruning</a:t>
            </a:r>
          </a:p>
          <a:p>
            <a:pPr marL="742950" marR="0" lvl="1" indent="-285750" algn="l" defTabSz="457200" rtl="0" eaLnBrk="1" fontAlgn="auto" latinLnBrk="0" hangingPunct="1">
              <a:lnSpc>
                <a:spcPct val="110000"/>
              </a:lnSpc>
              <a:spcBef>
                <a:spcPct val="2000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sym typeface="Symbol" pitchFamily="18" charset="2"/>
              </a:rPr>
              <a:t></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1" i="1" u="none" strike="noStrike" kern="1200" cap="none" spc="0" normalizeH="0" baseline="0" noProof="0" dirty="0" err="1" smtClean="0">
                <a:ln>
                  <a:noFill/>
                </a:ln>
                <a:solidFill>
                  <a:schemeClr val="tx1"/>
                </a:solidFill>
                <a:effectLst/>
                <a:uLnTx/>
                <a:uFillTx/>
                <a:latin typeface="+mn-lt"/>
                <a:ea typeface="+mn-ea"/>
                <a:cs typeface="+mn-cs"/>
              </a:rPr>
              <a:t>itemsets</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 c in C</a:t>
            </a:r>
            <a:r>
              <a:rPr kumimoji="0" lang="en-US" sz="1800" b="1" i="1" u="none" strike="noStrike" kern="1200" cap="none" spc="0" normalizeH="0" baseline="-25000" noProof="0" dirty="0" smtClean="0">
                <a:ln>
                  <a:noFill/>
                </a:ln>
                <a:solidFill>
                  <a:schemeClr val="tx1"/>
                </a:solidFill>
                <a:effectLst/>
                <a:uLnTx/>
                <a:uFillTx/>
                <a:latin typeface="+mn-lt"/>
                <a:ea typeface="+mn-ea"/>
                <a:cs typeface="+mn-cs"/>
              </a:rPr>
              <a:t>k</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do</a:t>
            </a:r>
          </a:p>
          <a:p>
            <a:pPr marL="1143000" marR="0" lvl="2" indent="-228600" algn="l" defTabSz="457200" rtl="0" eaLnBrk="1" fontAlgn="auto" latinLnBrk="0" hangingPunct="1">
              <a:lnSpc>
                <a:spcPct val="110000"/>
              </a:lnSpc>
              <a:spcBef>
                <a:spcPct val="20000"/>
              </a:spcBef>
              <a:spcAft>
                <a:spcPts val="0"/>
              </a:spcAft>
              <a:buClrTx/>
              <a:buSzTx/>
              <a:buFontTx/>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sym typeface="Symbol" pitchFamily="18" charset="2"/>
              </a:rPr>
              <a:t></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1" i="1" u="none" strike="noStrike" kern="1200" cap="none" spc="0" normalizeH="0" baseline="0" noProof="0" dirty="0" smtClean="0">
                <a:ln>
                  <a:noFill/>
                </a:ln>
                <a:solidFill>
                  <a:schemeClr val="tx1"/>
                </a:solidFill>
                <a:effectLst/>
                <a:uLnTx/>
                <a:uFillTx/>
                <a:latin typeface="+mn-lt"/>
                <a:ea typeface="+mn-ea"/>
                <a:cs typeface="+mn-cs"/>
              </a:rPr>
              <a:t>(k-1)-subsets s of c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do</a:t>
            </a:r>
          </a:p>
          <a:p>
            <a:pPr marL="1600200" marR="0" lvl="3" indent="-228600" algn="l" defTabSz="457200" rtl="0" eaLnBrk="1" fontAlgn="auto" latinLnBrk="0" hangingPunct="1">
              <a:lnSpc>
                <a:spcPct val="110000"/>
              </a:lnSpc>
              <a:spcBef>
                <a:spcPct val="20000"/>
              </a:spcBef>
              <a:spcAft>
                <a:spcPts val="0"/>
              </a:spcAft>
              <a:buClrTx/>
              <a:buSzTx/>
              <a:buFontTx/>
              <a:buNone/>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if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(s is not in L</a:t>
            </a:r>
            <a:r>
              <a:rPr kumimoji="0" lang="en-US" sz="2000" b="0" i="1" u="none" strike="noStrike" kern="1200" cap="none" spc="0" normalizeH="0" baseline="-25000" noProof="0" dirty="0" smtClean="0">
                <a:ln>
                  <a:noFill/>
                </a:ln>
                <a:solidFill>
                  <a:schemeClr val="tx1"/>
                </a:solidFill>
                <a:effectLst/>
                <a:uLnTx/>
                <a:uFillTx/>
                <a:latin typeface="+mn-lt"/>
                <a:ea typeface="+mn-ea"/>
                <a:cs typeface="+mn-cs"/>
              </a:rPr>
              <a:t>k-1</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 </a:t>
            </a:r>
            <a:r>
              <a:rPr kumimoji="0" lang="en-US" sz="2000" b="1" i="0" u="none" strike="noStrike" kern="1200" cap="none" spc="0" normalizeH="0" baseline="0" noProof="0" dirty="0" smtClean="0">
                <a:ln>
                  <a:noFill/>
                </a:ln>
                <a:solidFill>
                  <a:schemeClr val="tx1"/>
                </a:solidFill>
                <a:effectLst/>
                <a:uLnTx/>
                <a:uFillTx/>
                <a:latin typeface="+mn-lt"/>
                <a:ea typeface="+mn-ea"/>
                <a:cs typeface="+mn-cs"/>
              </a:rPr>
              <a:t>then delete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c</a:t>
            </a:r>
            <a:r>
              <a:rPr kumimoji="0" lang="en-US" sz="2000" b="1" i="0" u="none" strike="noStrike" kern="1200" cap="none" spc="0" normalizeH="0" baseline="0" noProof="0" dirty="0" smtClean="0">
                <a:ln>
                  <a:noFill/>
                </a:ln>
                <a:solidFill>
                  <a:schemeClr val="tx1"/>
                </a:solidFill>
                <a:effectLst/>
                <a:uLnTx/>
                <a:uFillTx/>
                <a:latin typeface="+mn-lt"/>
                <a:ea typeface="+mn-ea"/>
                <a:cs typeface="+mn-cs"/>
              </a:rPr>
              <a:t> from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C</a:t>
            </a:r>
            <a:r>
              <a:rPr kumimoji="0" lang="en-US" sz="2000" b="0" i="1" u="none" strike="noStrike" kern="1200" cap="none" spc="0" normalizeH="0" baseline="-25000" noProof="0" dirty="0" smtClean="0">
                <a:ln>
                  <a:noFill/>
                </a:ln>
                <a:solidFill>
                  <a:schemeClr val="tx1"/>
                </a:solidFill>
                <a:effectLst/>
                <a:uLnTx/>
                <a:uFillTx/>
                <a:latin typeface="+mn-lt"/>
                <a:ea typeface="+mn-ea"/>
                <a:cs typeface="+mn-cs"/>
              </a:rPr>
              <a:t>k</a:t>
            </a:r>
            <a:endParaRPr kumimoji="0" lang="en-US" sz="2000" b="0" i="1" u="none" strike="noStrike" kern="1200" cap="none" spc="0" normalizeH="0" baseline="-25000" noProof="0" dirty="0">
              <a:ln>
                <a:noFill/>
              </a:ln>
              <a:solidFill>
                <a:schemeClr val="tx1"/>
              </a:solidFill>
              <a:effectLst/>
              <a:uLnTx/>
              <a:uFillTx/>
              <a:latin typeface="+mn-lt"/>
              <a:ea typeface="+mn-ea"/>
              <a:cs typeface="+mn-cs"/>
            </a:endParaRPr>
          </a:p>
        </p:txBody>
      </p:sp>
      <p:sp>
        <p:nvSpPr>
          <p:cNvPr id="7" name="Curved Down Arrow 6"/>
          <p:cNvSpPr/>
          <p:nvPr/>
        </p:nvSpPr>
        <p:spPr>
          <a:xfrm rot="1613162">
            <a:off x="3591918" y="2101802"/>
            <a:ext cx="920055" cy="510089"/>
          </a:xfrm>
          <a:prstGeom prst="curvedDownArrow">
            <a:avLst>
              <a:gd name="adj1" fmla="val 25000"/>
              <a:gd name="adj2" fmla="val 50000"/>
              <a:gd name="adj3" fmla="val 1517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857251" y="6165272"/>
            <a:ext cx="2710999" cy="369332"/>
          </a:xfrm>
          <a:prstGeom prst="rect">
            <a:avLst/>
          </a:prstGeom>
        </p:spPr>
        <p:txBody>
          <a:bodyPr wrap="none">
            <a:spAutoFit/>
          </a:bodyPr>
          <a:lstStyle/>
          <a:p>
            <a:r>
              <a:rPr lang="en-US" b="1" dirty="0" smtClean="0">
                <a:hlinkClick r:id="rId2"/>
              </a:rPr>
              <a:t>Apriori Implementation</a:t>
            </a:r>
            <a:endParaRPr lang="en-US" b="1"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Association analysis</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281A108-4DB6-42E4-805D-04CD6013334A}" type="slidenum">
              <a:rPr lang="en-US"/>
              <a:pPr/>
              <a:t>40</a:t>
            </a:fld>
            <a:endParaRPr lang="en-US"/>
          </a:p>
        </p:txBody>
      </p:sp>
      <p:sp>
        <p:nvSpPr>
          <p:cNvPr id="690178" name="Rectangle 2"/>
          <p:cNvSpPr>
            <a:spLocks noGrp="1" noChangeArrowheads="1"/>
          </p:cNvSpPr>
          <p:nvPr>
            <p:ph type="title" idx="4294967295"/>
          </p:nvPr>
        </p:nvSpPr>
        <p:spPr>
          <a:xfrm>
            <a:off x="849086" y="656874"/>
            <a:ext cx="7380514" cy="860198"/>
          </a:xfrm>
        </p:spPr>
        <p:txBody>
          <a:bodyPr>
            <a:normAutofit fontScale="90000"/>
          </a:bodyPr>
          <a:lstStyle/>
          <a:p>
            <a:r>
              <a:rPr lang="en-US" sz="4000" b="1" dirty="0" smtClean="0"/>
              <a:t>Problem: How </a:t>
            </a:r>
            <a:r>
              <a:rPr lang="en-US" sz="4000" b="1" dirty="0"/>
              <a:t>to Count Supports of Candidates?</a:t>
            </a:r>
          </a:p>
        </p:txBody>
      </p:sp>
      <p:sp>
        <p:nvSpPr>
          <p:cNvPr id="690179" name="Rectangle 3"/>
          <p:cNvSpPr>
            <a:spLocks noGrp="1" noChangeArrowheads="1"/>
          </p:cNvSpPr>
          <p:nvPr>
            <p:ph type="body" idx="4294967295"/>
          </p:nvPr>
        </p:nvSpPr>
        <p:spPr>
          <a:xfrm>
            <a:off x="193969" y="1680361"/>
            <a:ext cx="4184067" cy="5041113"/>
          </a:xfrm>
        </p:spPr>
        <p:txBody>
          <a:bodyPr>
            <a:noAutofit/>
          </a:bodyPr>
          <a:lstStyle/>
          <a:p>
            <a:pPr>
              <a:lnSpc>
                <a:spcPct val="110000"/>
              </a:lnSpc>
            </a:pPr>
            <a:r>
              <a:rPr lang="en-US" sz="1800" dirty="0"/>
              <a:t>Why </a:t>
            </a:r>
            <a:r>
              <a:rPr lang="en-US" sz="1800" dirty="0" smtClean="0"/>
              <a:t>is counting </a:t>
            </a:r>
            <a:r>
              <a:rPr lang="en-US" sz="1800" dirty="0"/>
              <a:t>supports of candidates a problem?</a:t>
            </a:r>
          </a:p>
          <a:p>
            <a:pPr lvl="1">
              <a:lnSpc>
                <a:spcPct val="110000"/>
              </a:lnSpc>
            </a:pPr>
            <a:r>
              <a:rPr lang="en-US" sz="1600" dirty="0"/>
              <a:t>The total number of candidates can be very huge</a:t>
            </a:r>
          </a:p>
          <a:p>
            <a:pPr lvl="1">
              <a:lnSpc>
                <a:spcPct val="110000"/>
              </a:lnSpc>
            </a:pPr>
            <a:r>
              <a:rPr lang="en-US" sz="1600" dirty="0"/>
              <a:t> One transaction may contain many candidates</a:t>
            </a:r>
          </a:p>
          <a:p>
            <a:pPr>
              <a:lnSpc>
                <a:spcPct val="110000"/>
              </a:lnSpc>
            </a:pPr>
            <a:r>
              <a:rPr lang="en-US" sz="1800" dirty="0"/>
              <a:t>Method:</a:t>
            </a:r>
          </a:p>
          <a:p>
            <a:pPr lvl="1">
              <a:lnSpc>
                <a:spcPct val="110000"/>
              </a:lnSpc>
            </a:pPr>
            <a:r>
              <a:rPr lang="en-US" sz="1600" dirty="0"/>
              <a:t>Candidate </a:t>
            </a:r>
            <a:r>
              <a:rPr lang="en-US" sz="1600" dirty="0" err="1"/>
              <a:t>itemsets</a:t>
            </a:r>
            <a:r>
              <a:rPr lang="en-US" sz="1600" dirty="0"/>
              <a:t> are stored in a </a:t>
            </a:r>
            <a:r>
              <a:rPr lang="en-US" sz="1600" i="1" dirty="0">
                <a:solidFill>
                  <a:schemeClr val="hlink"/>
                </a:solidFill>
              </a:rPr>
              <a:t>hash-tree</a:t>
            </a:r>
          </a:p>
          <a:p>
            <a:pPr lvl="1">
              <a:lnSpc>
                <a:spcPct val="110000"/>
              </a:lnSpc>
            </a:pPr>
            <a:r>
              <a:rPr lang="en-US" sz="1600" i="1" dirty="0">
                <a:solidFill>
                  <a:schemeClr val="hlink"/>
                </a:solidFill>
              </a:rPr>
              <a:t>Leaf </a:t>
            </a:r>
            <a:r>
              <a:rPr lang="en-US" sz="1600" dirty="0">
                <a:solidFill>
                  <a:schemeClr val="hlink"/>
                </a:solidFill>
              </a:rPr>
              <a:t>node </a:t>
            </a:r>
            <a:r>
              <a:rPr lang="en-US" sz="1600" dirty="0"/>
              <a:t>of hash-tree contains a list of </a:t>
            </a:r>
            <a:r>
              <a:rPr lang="en-US" sz="1600" dirty="0" err="1"/>
              <a:t>itemsets</a:t>
            </a:r>
            <a:r>
              <a:rPr lang="en-US" sz="1600" dirty="0"/>
              <a:t> and counts</a:t>
            </a:r>
          </a:p>
          <a:p>
            <a:pPr lvl="1">
              <a:lnSpc>
                <a:spcPct val="110000"/>
              </a:lnSpc>
            </a:pPr>
            <a:r>
              <a:rPr lang="en-US" sz="1600" i="1" dirty="0">
                <a:solidFill>
                  <a:schemeClr val="hlink"/>
                </a:solidFill>
              </a:rPr>
              <a:t>Interior </a:t>
            </a:r>
            <a:r>
              <a:rPr lang="en-US" sz="1600" dirty="0">
                <a:solidFill>
                  <a:schemeClr val="hlink"/>
                </a:solidFill>
              </a:rPr>
              <a:t>node</a:t>
            </a:r>
            <a:r>
              <a:rPr lang="en-US" sz="1600" dirty="0"/>
              <a:t> contains a hash table</a:t>
            </a:r>
          </a:p>
          <a:p>
            <a:pPr lvl="1">
              <a:lnSpc>
                <a:spcPct val="110000"/>
              </a:lnSpc>
            </a:pPr>
            <a:r>
              <a:rPr lang="en-US" sz="1600" i="1" dirty="0">
                <a:solidFill>
                  <a:schemeClr val="hlink"/>
                </a:solidFill>
              </a:rPr>
              <a:t>Subset function</a:t>
            </a:r>
            <a:r>
              <a:rPr lang="en-US" sz="1600" dirty="0"/>
              <a:t>: finds all the candidates contained in a transaction</a:t>
            </a:r>
            <a:endParaRPr lang="en-US" sz="1600" i="1" dirty="0"/>
          </a:p>
        </p:txBody>
      </p:sp>
      <p:pic>
        <p:nvPicPr>
          <p:cNvPr id="694274" name="Picture 2"/>
          <p:cNvPicPr>
            <a:picLocks noChangeAspect="1" noChangeArrowheads="1"/>
          </p:cNvPicPr>
          <p:nvPr/>
        </p:nvPicPr>
        <p:blipFill>
          <a:blip r:embed="rId2"/>
          <a:srcRect/>
          <a:stretch>
            <a:fillRect/>
          </a:stretch>
        </p:blipFill>
        <p:spPr bwMode="auto">
          <a:xfrm>
            <a:off x="4433456" y="1924050"/>
            <a:ext cx="4114918" cy="2605840"/>
          </a:xfrm>
          <a:prstGeom prst="rect">
            <a:avLst/>
          </a:prstGeom>
          <a:noFill/>
          <a:ln w="9525">
            <a:solidFill>
              <a:schemeClr val="accent1"/>
            </a:solidFill>
            <a:miter lim="800000"/>
            <a:headEnd/>
            <a:tailEnd/>
          </a:ln>
        </p:spPr>
      </p:pic>
      <p:sp>
        <p:nvSpPr>
          <p:cNvPr id="7" name="Rectangle 6"/>
          <p:cNvSpPr/>
          <p:nvPr/>
        </p:nvSpPr>
        <p:spPr>
          <a:xfrm>
            <a:off x="4378036" y="4724400"/>
            <a:ext cx="4308764" cy="139140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nSpc>
                <a:spcPct val="120000"/>
              </a:lnSpc>
            </a:pPr>
            <a:r>
              <a:rPr lang="en-US" dirty="0" smtClean="0">
                <a:solidFill>
                  <a:schemeClr val="tx1"/>
                </a:solidFill>
              </a:rPr>
              <a:t>Hard to get good performance out of pure SQL (SQL-92) based approaches; use object-relational extensions like UDFs, BLOBs, Table functions etc.</a:t>
            </a:r>
            <a:endParaRPr lang="en-US" dirty="0">
              <a:solidFill>
                <a:schemeClr val="tx1"/>
              </a:solidFill>
            </a:endParaRPr>
          </a:p>
        </p:txBody>
      </p:sp>
    </p:spTree>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2"/>
          <p:cNvSpPr>
            <a:spLocks noGrp="1" noChangeArrowheads="1"/>
          </p:cNvSpPr>
          <p:nvPr>
            <p:ph type="title" idx="4294967295"/>
          </p:nvPr>
        </p:nvSpPr>
        <p:spPr>
          <a:xfrm>
            <a:off x="524730" y="685573"/>
            <a:ext cx="8023525" cy="860198"/>
          </a:xfrm>
        </p:spPr>
        <p:txBody>
          <a:bodyPr>
            <a:noAutofit/>
          </a:bodyPr>
          <a:lstStyle/>
          <a:p>
            <a:r>
              <a:rPr lang="en-US" sz="3600" b="1" dirty="0" smtClean="0"/>
              <a:t>Example: Reducing </a:t>
            </a:r>
            <a:r>
              <a:rPr lang="en-US" sz="3600" b="1" dirty="0"/>
              <a:t>Number of Comparisons</a:t>
            </a:r>
          </a:p>
        </p:txBody>
      </p:sp>
      <p:sp>
        <p:nvSpPr>
          <p:cNvPr id="1220611" name="Rectangle 3"/>
          <p:cNvSpPr>
            <a:spLocks noGrp="1" noChangeArrowheads="1"/>
          </p:cNvSpPr>
          <p:nvPr>
            <p:ph type="body" idx="4294967295"/>
          </p:nvPr>
        </p:nvSpPr>
        <p:spPr>
          <a:xfrm>
            <a:off x="857250" y="1801090"/>
            <a:ext cx="7461249" cy="1932709"/>
          </a:xfrm>
        </p:spPr>
        <p:txBody>
          <a:bodyPr>
            <a:noAutofit/>
          </a:bodyPr>
          <a:lstStyle/>
          <a:p>
            <a:pPr>
              <a:lnSpc>
                <a:spcPct val="90000"/>
              </a:lnSpc>
            </a:pPr>
            <a:r>
              <a:rPr lang="en-US" sz="1800" dirty="0"/>
              <a:t>Candidate counting:</a:t>
            </a:r>
          </a:p>
          <a:p>
            <a:pPr lvl="1">
              <a:lnSpc>
                <a:spcPct val="90000"/>
              </a:lnSpc>
            </a:pPr>
            <a:r>
              <a:rPr lang="en-US" sz="1800" dirty="0"/>
              <a:t>Scan the database of transactions to determine the support of each candidate itemset</a:t>
            </a:r>
          </a:p>
          <a:p>
            <a:pPr lvl="1">
              <a:lnSpc>
                <a:spcPct val="90000"/>
              </a:lnSpc>
            </a:pPr>
            <a:r>
              <a:rPr lang="en-US" sz="1800" dirty="0"/>
              <a:t>To reduce the number of comparisons, store the candidates in a hash structure</a:t>
            </a:r>
          </a:p>
          <a:p>
            <a:pPr lvl="2">
              <a:lnSpc>
                <a:spcPct val="90000"/>
              </a:lnSpc>
            </a:pPr>
            <a:r>
              <a:rPr lang="en-US" sz="1800" dirty="0"/>
              <a:t> Instead of matching each transaction against every candidate, match it against candidates contained in the hashed buckets</a:t>
            </a:r>
          </a:p>
        </p:txBody>
      </p:sp>
      <p:graphicFrame>
        <p:nvGraphicFramePr>
          <p:cNvPr id="1220612" name="Object 4"/>
          <p:cNvGraphicFramePr>
            <a:graphicFrameLocks noChangeAspect="1"/>
          </p:cNvGraphicFramePr>
          <p:nvPr/>
        </p:nvGraphicFramePr>
        <p:xfrm>
          <a:off x="524730" y="3782295"/>
          <a:ext cx="6824663" cy="2911475"/>
        </p:xfrm>
        <a:graphic>
          <a:graphicData uri="http://schemas.openxmlformats.org/presentationml/2006/ole">
            <mc:AlternateContent xmlns:mc="http://schemas.openxmlformats.org/markup-compatibility/2006">
              <mc:Choice xmlns:v="urn:schemas-microsoft-com:vml" Requires="v">
                <p:oleObj spid="_x0000_s653369" name="Visio" r:id="rId3" imgW="7643978" imgH="3191008" progId="">
                  <p:embed/>
                </p:oleObj>
              </mc:Choice>
              <mc:Fallback>
                <p:oleObj name="Visio" r:id="rId3" imgW="7643978" imgH="319100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30" y="3782295"/>
                        <a:ext cx="6824663"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improving </a:t>
            </a:r>
            <a:r>
              <a:rPr lang="en-US" dirty="0" err="1" smtClean="0"/>
              <a:t>apriori</a:t>
            </a:r>
            <a:endParaRPr lang="en-US" dirty="0"/>
          </a:p>
        </p:txBody>
      </p:sp>
      <p:sp>
        <p:nvSpPr>
          <p:cNvPr id="6" name="Text Placeholder 5"/>
          <p:cNvSpPr>
            <a:spLocks noGrp="1"/>
          </p:cNvSpPr>
          <p:nvPr>
            <p:ph type="body" idx="1"/>
          </p:nvPr>
        </p:nvSpPr>
        <p:spPr>
          <a:xfrm>
            <a:off x="3497143" y="1925557"/>
            <a:ext cx="5472665" cy="1193200"/>
          </a:xfrm>
        </p:spPr>
        <p:txBody>
          <a:bodyPr>
            <a:normAutofit/>
          </a:bodyPr>
          <a:lstStyle/>
          <a:p>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D0DB1AB-3080-4DCE-AE6D-ABF211B39ACF}" type="slidenum">
              <a:rPr lang="en-US"/>
              <a:pPr/>
              <a:t>43</a:t>
            </a:fld>
            <a:endParaRPr lang="en-US"/>
          </a:p>
        </p:txBody>
      </p:sp>
      <p:sp>
        <p:nvSpPr>
          <p:cNvPr id="693250" name="Rectangle 2"/>
          <p:cNvSpPr>
            <a:spLocks noGrp="1" noChangeArrowheads="1"/>
          </p:cNvSpPr>
          <p:nvPr>
            <p:ph type="title" idx="4294967295"/>
          </p:nvPr>
        </p:nvSpPr>
        <p:spPr>
          <a:xfrm>
            <a:off x="718456" y="669244"/>
            <a:ext cx="7592787" cy="860198"/>
          </a:xfrm>
        </p:spPr>
        <p:txBody>
          <a:bodyPr>
            <a:normAutofit/>
          </a:bodyPr>
          <a:lstStyle/>
          <a:p>
            <a:r>
              <a:rPr lang="en-US" sz="3600" b="1" dirty="0" smtClean="0"/>
              <a:t>Improving Apriori</a:t>
            </a:r>
            <a:endParaRPr lang="en-US" sz="3600" b="1" dirty="0"/>
          </a:p>
        </p:txBody>
      </p:sp>
      <p:sp>
        <p:nvSpPr>
          <p:cNvPr id="693251" name="Rectangle 3"/>
          <p:cNvSpPr>
            <a:spLocks noGrp="1" noChangeArrowheads="1"/>
          </p:cNvSpPr>
          <p:nvPr>
            <p:ph type="body" idx="4294967295"/>
          </p:nvPr>
        </p:nvSpPr>
        <p:spPr>
          <a:xfrm>
            <a:off x="473517" y="4131129"/>
            <a:ext cx="3151426" cy="1611580"/>
          </a:xfrm>
        </p:spPr>
        <p:style>
          <a:lnRef idx="0">
            <a:schemeClr val="accent1"/>
          </a:lnRef>
          <a:fillRef idx="3">
            <a:schemeClr val="accent1"/>
          </a:fillRef>
          <a:effectRef idx="3">
            <a:schemeClr val="accent1"/>
          </a:effectRef>
          <a:fontRef idx="minor">
            <a:schemeClr val="lt1"/>
          </a:fontRef>
        </p:style>
        <p:txBody>
          <a:bodyPr>
            <a:noAutofit/>
          </a:bodyPr>
          <a:lstStyle/>
          <a:p>
            <a:pPr>
              <a:spcBef>
                <a:spcPts val="0"/>
              </a:spcBef>
              <a:buNone/>
            </a:pPr>
            <a:r>
              <a:rPr lang="en-US" sz="1600" b="1" dirty="0" smtClean="0">
                <a:solidFill>
                  <a:schemeClr val="tx1"/>
                </a:solidFill>
              </a:rPr>
              <a:t>Improving</a:t>
            </a:r>
            <a:r>
              <a:rPr lang="en-US" sz="1600" dirty="0" smtClean="0">
                <a:solidFill>
                  <a:schemeClr val="tx1"/>
                </a:solidFill>
              </a:rPr>
              <a:t> </a:t>
            </a:r>
            <a:r>
              <a:rPr lang="en-US" sz="1600" b="1" dirty="0">
                <a:solidFill>
                  <a:schemeClr val="tx1"/>
                </a:solidFill>
              </a:rPr>
              <a:t>Apriori</a:t>
            </a:r>
            <a:r>
              <a:rPr lang="en-US" sz="1600" dirty="0" smtClean="0">
                <a:solidFill>
                  <a:schemeClr val="tx1"/>
                </a:solidFill>
              </a:rPr>
              <a:t>:</a:t>
            </a:r>
            <a:endParaRPr lang="en-US" sz="1600" dirty="0">
              <a:solidFill>
                <a:schemeClr val="tx1"/>
              </a:solidFill>
            </a:endParaRPr>
          </a:p>
          <a:p>
            <a:pPr>
              <a:spcBef>
                <a:spcPts val="0"/>
              </a:spcBef>
            </a:pPr>
            <a:r>
              <a:rPr lang="en-US" sz="1600" dirty="0">
                <a:solidFill>
                  <a:schemeClr val="tx1"/>
                </a:solidFill>
              </a:rPr>
              <a:t>Reduce passes of transaction database scans</a:t>
            </a:r>
          </a:p>
          <a:p>
            <a:pPr>
              <a:spcBef>
                <a:spcPts val="0"/>
              </a:spcBef>
            </a:pPr>
            <a:r>
              <a:rPr lang="en-US" sz="1600" dirty="0">
                <a:solidFill>
                  <a:schemeClr val="tx1"/>
                </a:solidFill>
              </a:rPr>
              <a:t>Shrink number of candidates</a:t>
            </a:r>
          </a:p>
          <a:p>
            <a:pPr>
              <a:spcBef>
                <a:spcPts val="0"/>
              </a:spcBef>
            </a:pPr>
            <a:r>
              <a:rPr lang="en-US" sz="1600" dirty="0">
                <a:solidFill>
                  <a:schemeClr val="tx1"/>
                </a:solidFill>
              </a:rPr>
              <a:t>Facilitate support counting of candidates</a:t>
            </a:r>
          </a:p>
        </p:txBody>
      </p:sp>
      <p:sp>
        <p:nvSpPr>
          <p:cNvPr id="6" name="Rectangle 3"/>
          <p:cNvSpPr txBox="1">
            <a:spLocks noChangeArrowheads="1"/>
          </p:cNvSpPr>
          <p:nvPr/>
        </p:nvSpPr>
        <p:spPr>
          <a:xfrm>
            <a:off x="4180124" y="1654130"/>
            <a:ext cx="4457700" cy="361315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10000"/>
              </a:lnSpc>
              <a:spcBef>
                <a:spcPct val="20000"/>
              </a:spcBef>
              <a:spcAft>
                <a:spcPts val="0"/>
              </a:spcAft>
              <a:buClrTx/>
              <a:buSzTx/>
              <a:buFont typeface="Arial"/>
              <a:buChar char="•"/>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Hash-based</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600" b="1" i="0" u="none" strike="noStrike" kern="1200" cap="none" spc="0" normalizeH="0" baseline="0" noProof="0" dirty="0" err="1" smtClean="0">
                <a:ln>
                  <a:noFill/>
                </a:ln>
                <a:solidFill>
                  <a:schemeClr val="tx1"/>
                </a:solidFill>
                <a:effectLst/>
                <a:uLnTx/>
                <a:uFillTx/>
                <a:latin typeface="+mn-lt"/>
                <a:ea typeface="+mn-ea"/>
                <a:cs typeface="+mn-cs"/>
              </a:rPr>
              <a:t>itemset</a:t>
            </a:r>
            <a:r>
              <a:rPr kumimoji="0" lang="en-US" sz="1600" b="1" i="0" u="none" strike="noStrike" kern="1200" cap="none" spc="0" normalizeH="0" baseline="0" noProof="0" dirty="0" smtClean="0">
                <a:ln>
                  <a:noFill/>
                </a:ln>
                <a:solidFill>
                  <a:schemeClr val="tx1"/>
                </a:solidFill>
                <a:effectLst/>
                <a:uLnTx/>
                <a:uFillTx/>
                <a:latin typeface="+mn-lt"/>
                <a:ea typeface="+mn-ea"/>
                <a:cs typeface="+mn-cs"/>
              </a:rPr>
              <a:t> counting</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A k-</a:t>
            </a:r>
            <a:r>
              <a:rPr kumimoji="0" lang="en-US" sz="1600" b="0" i="0" u="none" strike="noStrike" kern="1200" cap="none" spc="0" normalizeH="0" baseline="0" noProof="0" dirty="0" err="1" smtClean="0">
                <a:ln>
                  <a:noFill/>
                </a:ln>
                <a:solidFill>
                  <a:schemeClr val="tx1"/>
                </a:solidFill>
                <a:effectLst/>
                <a:uLnTx/>
                <a:uFillTx/>
                <a:latin typeface="+mn-lt"/>
                <a:ea typeface="+mn-ea"/>
                <a:cs typeface="+mn-cs"/>
              </a:rPr>
              <a:t>itemset</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whose corresponding hashing bucket count is below the threshold cannot be frequent. </a:t>
            </a:r>
          </a:p>
          <a:p>
            <a:pPr marL="342900" marR="0" lvl="0" indent="-342900" algn="l" defTabSz="457200" rtl="0" eaLnBrk="1" fontAlgn="auto" latinLnBrk="0" hangingPunct="1">
              <a:lnSpc>
                <a:spcPct val="110000"/>
              </a:lnSpc>
              <a:spcBef>
                <a:spcPct val="20000"/>
              </a:spcBef>
              <a:spcAft>
                <a:spcPts val="0"/>
              </a:spcAft>
              <a:buClrTx/>
              <a:buSzTx/>
              <a:buFont typeface="Arial"/>
              <a:buChar char="•"/>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Transaction reduction</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A transaction that does not contain any frequent k-</a:t>
            </a:r>
            <a:r>
              <a:rPr kumimoji="0" lang="en-US" sz="1600" b="0" i="0" u="none" strike="noStrike" kern="1200" cap="none" spc="0" normalizeH="0" baseline="0" noProof="0" dirty="0" err="1" smtClean="0">
                <a:ln>
                  <a:noFill/>
                </a:ln>
                <a:solidFill>
                  <a:schemeClr val="tx1"/>
                </a:solidFill>
                <a:effectLst/>
                <a:uLnTx/>
                <a:uFillTx/>
                <a:latin typeface="+mn-lt"/>
                <a:ea typeface="+mn-ea"/>
                <a:cs typeface="+mn-cs"/>
              </a:rPr>
              <a:t>itemset</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is useless in subsequent scans. </a:t>
            </a:r>
          </a:p>
          <a:p>
            <a:pPr marL="342900" marR="0" lvl="0" indent="-342900" algn="l" defTabSz="457200" rtl="0" eaLnBrk="1" fontAlgn="auto" latinLnBrk="0" hangingPunct="1">
              <a:lnSpc>
                <a:spcPct val="110000"/>
              </a:lnSpc>
              <a:spcBef>
                <a:spcPct val="20000"/>
              </a:spcBef>
              <a:spcAft>
                <a:spcPts val="0"/>
              </a:spcAft>
              <a:buClrTx/>
              <a:buSzTx/>
              <a:buFont typeface="Arial"/>
              <a:buChar char="•"/>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Partitioning</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Any </a:t>
            </a:r>
            <a:r>
              <a:rPr kumimoji="0" lang="en-US" sz="1600" b="0" i="0" u="none" strike="noStrike" kern="1200" cap="none" spc="0" normalizeH="0" baseline="0" noProof="0" dirty="0" err="1" smtClean="0">
                <a:ln>
                  <a:noFill/>
                </a:ln>
                <a:solidFill>
                  <a:schemeClr val="tx1"/>
                </a:solidFill>
                <a:effectLst/>
                <a:uLnTx/>
                <a:uFillTx/>
                <a:latin typeface="+mn-lt"/>
                <a:ea typeface="+mn-ea"/>
                <a:cs typeface="+mn-cs"/>
              </a:rPr>
              <a:t>itemset</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that is potentially frequent in DB must be frequent in at least one of the partitions of DB. </a:t>
            </a:r>
          </a:p>
          <a:p>
            <a:pPr marL="342900" marR="0" lvl="0" indent="-342900" algn="l" defTabSz="457200" rtl="0" eaLnBrk="1" fontAlgn="auto" latinLnBrk="0" hangingPunct="1">
              <a:lnSpc>
                <a:spcPct val="110000"/>
              </a:lnSpc>
              <a:spcBef>
                <a:spcPct val="20000"/>
              </a:spcBef>
              <a:spcAft>
                <a:spcPts val="0"/>
              </a:spcAft>
              <a:buClrTx/>
              <a:buSzTx/>
              <a:buFont typeface="Arial"/>
              <a:buChar char="•"/>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Sampling</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mining on a subset of given data, lower support threshold + a method to determine the completeness. </a:t>
            </a:r>
          </a:p>
          <a:p>
            <a:pPr marL="342900" marR="0" lvl="0" indent="-342900" algn="l" defTabSz="457200" rtl="0" eaLnBrk="1" fontAlgn="auto" latinLnBrk="0" hangingPunct="1">
              <a:lnSpc>
                <a:spcPct val="110000"/>
              </a:lnSpc>
              <a:spcBef>
                <a:spcPct val="20000"/>
              </a:spcBef>
              <a:spcAft>
                <a:spcPts val="0"/>
              </a:spcAft>
              <a:buClrTx/>
              <a:buSzTx/>
              <a:buFont typeface="Arial"/>
              <a:buChar char="•"/>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Dynamic </a:t>
            </a:r>
            <a:r>
              <a:rPr kumimoji="0" lang="en-US" sz="1600" b="1" i="0" u="none" strike="noStrike" kern="1200" cap="none" spc="0" normalizeH="0" baseline="0" noProof="0" dirty="0" err="1" smtClean="0">
                <a:ln>
                  <a:noFill/>
                </a:ln>
                <a:solidFill>
                  <a:schemeClr val="tx1"/>
                </a:solidFill>
                <a:effectLst/>
                <a:uLnTx/>
                <a:uFillTx/>
                <a:latin typeface="+mn-lt"/>
                <a:ea typeface="+mn-ea"/>
                <a:cs typeface="+mn-cs"/>
              </a:rPr>
              <a:t>itemset</a:t>
            </a:r>
            <a:r>
              <a:rPr kumimoji="0" lang="en-US" sz="1600" b="1" i="0" u="none" strike="noStrike" kern="1200" cap="none" spc="0" normalizeH="0" baseline="0" noProof="0" dirty="0" smtClean="0">
                <a:ln>
                  <a:noFill/>
                </a:ln>
                <a:solidFill>
                  <a:schemeClr val="tx1"/>
                </a:solidFill>
                <a:effectLst/>
                <a:uLnTx/>
                <a:uFillTx/>
                <a:latin typeface="+mn-lt"/>
                <a:ea typeface="+mn-ea"/>
                <a:cs typeface="+mn-cs"/>
              </a:rPr>
              <a:t> counting</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add new candidate </a:t>
            </a:r>
            <a:r>
              <a:rPr kumimoji="0" lang="en-US" sz="1600" b="0" i="0" u="none" strike="noStrike" kern="1200" cap="none" spc="0" normalizeH="0" baseline="0" noProof="0" dirty="0" err="1" smtClean="0">
                <a:ln>
                  <a:noFill/>
                </a:ln>
                <a:solidFill>
                  <a:schemeClr val="tx1"/>
                </a:solidFill>
                <a:effectLst/>
                <a:uLnTx/>
                <a:uFillTx/>
                <a:latin typeface="+mn-lt"/>
                <a:ea typeface="+mn-ea"/>
                <a:cs typeface="+mn-cs"/>
              </a:rPr>
              <a:t>itemsets</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only when all of their subsets are estimated to be frequent.</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Left Brace 6"/>
          <p:cNvSpPr/>
          <p:nvPr/>
        </p:nvSpPr>
        <p:spPr>
          <a:xfrm>
            <a:off x="3984181" y="1801091"/>
            <a:ext cx="228600" cy="430579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Arrow Connector 8"/>
          <p:cNvCxnSpPr>
            <a:endCxn id="7" idx="1"/>
          </p:cNvCxnSpPr>
          <p:nvPr/>
        </p:nvCxnSpPr>
        <p:spPr>
          <a:xfrm flipV="1">
            <a:off x="3053452" y="3953989"/>
            <a:ext cx="930729" cy="17714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73517" y="1891886"/>
            <a:ext cx="3151426" cy="1569660"/>
          </a:xfrm>
          <a:prstGeom prst="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spcBef>
                <a:spcPts val="0"/>
              </a:spcBef>
            </a:pPr>
            <a:r>
              <a:rPr lang="en-US" sz="1600" b="1" dirty="0" smtClean="0">
                <a:solidFill>
                  <a:schemeClr val="bg1"/>
                </a:solidFill>
              </a:rPr>
              <a:t>Challenges</a:t>
            </a:r>
          </a:p>
          <a:p>
            <a:pPr marL="342900" indent="-342900">
              <a:buFont typeface="Arial" pitchFamily="34" charset="0"/>
              <a:buChar char="•"/>
            </a:pPr>
            <a:r>
              <a:rPr lang="en-US" sz="1600" dirty="0" smtClean="0">
                <a:solidFill>
                  <a:schemeClr val="bg1"/>
                </a:solidFill>
              </a:rPr>
              <a:t>Multiple scans of transaction database</a:t>
            </a:r>
          </a:p>
          <a:p>
            <a:pPr marL="342900" indent="-342900">
              <a:buFont typeface="Arial" pitchFamily="34" charset="0"/>
              <a:buChar char="•"/>
            </a:pPr>
            <a:r>
              <a:rPr lang="en-US" sz="1600" dirty="0" smtClean="0">
                <a:solidFill>
                  <a:schemeClr val="bg1"/>
                </a:solidFill>
              </a:rPr>
              <a:t>Huge number of candidates</a:t>
            </a:r>
          </a:p>
          <a:p>
            <a:pPr marL="342900" indent="-342900">
              <a:buFont typeface="Arial" pitchFamily="34" charset="0"/>
              <a:buChar char="•"/>
            </a:pPr>
            <a:r>
              <a:rPr lang="en-US" sz="1600" dirty="0" smtClean="0">
                <a:solidFill>
                  <a:schemeClr val="bg1"/>
                </a:solidFill>
              </a:rPr>
              <a:t>Tedious workload of support counting for candidates</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08178C3A-D7A0-4464-87B8-EEC194941BE4}" type="slidenum">
              <a:rPr lang="en-US" altLang="en-US" smtClean="0"/>
              <a:pPr/>
              <a:t>44</a:t>
            </a:fld>
            <a:endParaRPr lang="en-US" altLang="en-US" smtClean="0"/>
          </a:p>
        </p:txBody>
      </p:sp>
      <p:sp>
        <p:nvSpPr>
          <p:cNvPr id="13315" name="Rectangle 2"/>
          <p:cNvSpPr>
            <a:spLocks noGrp="1" noChangeArrowheads="1"/>
          </p:cNvSpPr>
          <p:nvPr>
            <p:ph type="title" idx="4294967295"/>
          </p:nvPr>
        </p:nvSpPr>
        <p:spPr>
          <a:xfrm>
            <a:off x="857251" y="652915"/>
            <a:ext cx="7391400" cy="860198"/>
          </a:xfrm>
        </p:spPr>
        <p:txBody>
          <a:bodyPr>
            <a:noAutofit/>
          </a:bodyPr>
          <a:lstStyle/>
          <a:p>
            <a:pPr eaLnBrk="1" hangingPunct="1"/>
            <a:r>
              <a:rPr lang="en-US" altLang="en-US" sz="3600" b="1" dirty="0" smtClean="0"/>
              <a:t>Scalable Frequent </a:t>
            </a:r>
            <a:r>
              <a:rPr lang="en-US" altLang="en-US" sz="3600" b="1" dirty="0" err="1" smtClean="0"/>
              <a:t>Itemset</a:t>
            </a:r>
            <a:r>
              <a:rPr lang="en-US" altLang="en-US" sz="3600" b="1" dirty="0" smtClean="0"/>
              <a:t> Mining Methods</a:t>
            </a:r>
          </a:p>
        </p:txBody>
      </p:sp>
      <p:graphicFrame>
        <p:nvGraphicFramePr>
          <p:cNvPr id="6" name="Diagram 5"/>
          <p:cNvGraphicFramePr/>
          <p:nvPr/>
        </p:nvGraphicFramePr>
        <p:xfrm>
          <a:off x="1801586" y="184512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4337957" y="4343400"/>
            <a:ext cx="3559629" cy="963386"/>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smtClean="0"/>
              <a:t>Apriori</a:t>
            </a:r>
            <a:r>
              <a:rPr lang="en-US" dirty="0" smtClean="0"/>
              <a:t> In r</a:t>
            </a:r>
            <a:endParaRPr lang="en-US" dirty="0"/>
          </a:p>
        </p:txBody>
      </p:sp>
      <p:sp>
        <p:nvSpPr>
          <p:cNvPr id="6" name="Text Placeholder 5"/>
          <p:cNvSpPr>
            <a:spLocks noGrp="1"/>
          </p:cNvSpPr>
          <p:nvPr>
            <p:ph type="body" idx="1"/>
          </p:nvPr>
        </p:nvSpPr>
        <p:spPr>
          <a:xfrm>
            <a:off x="3497143" y="1675186"/>
            <a:ext cx="5472665" cy="1193200"/>
          </a:xfrm>
        </p:spPr>
        <p:txBody>
          <a:bodyPr anchor="b">
            <a:normAutofit/>
          </a:bodyPr>
          <a:lstStyle/>
          <a:p>
            <a:r>
              <a:rPr lang="en-US" dirty="0" smtClean="0"/>
              <a:t>Titanic Dataset</a:t>
            </a:r>
            <a:endParaRPr lang="en-US" dirty="0"/>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45</a:t>
            </a:fld>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784107693"/>
              </p:ext>
            </p:extLst>
          </p:nvPr>
        </p:nvGraphicFramePr>
        <p:xfrm>
          <a:off x="6346371" y="2219325"/>
          <a:ext cx="914400" cy="806450"/>
        </p:xfrm>
        <a:graphic>
          <a:graphicData uri="http://schemas.openxmlformats.org/presentationml/2006/ole">
            <mc:AlternateContent xmlns:mc="http://schemas.openxmlformats.org/markup-compatibility/2006">
              <mc:Choice xmlns:v="urn:schemas-microsoft-com:vml" Requires="v">
                <p:oleObj spid="_x0000_s720928" name="Packager Shell Object" showAsIcon="1" r:id="rId3" imgW="914400" imgH="806400" progId="Package">
                  <p:embed/>
                </p:oleObj>
              </mc:Choice>
              <mc:Fallback>
                <p:oleObj name="Packager Shell Object" showAsIcon="1" r:id="rId3" imgW="914400" imgH="806400" progId="Package">
                  <p:embed/>
                  <p:pic>
                    <p:nvPicPr>
                      <p:cNvPr id="0" name=""/>
                      <p:cNvPicPr/>
                      <p:nvPr/>
                    </p:nvPicPr>
                    <p:blipFill>
                      <a:blip r:embed="rId4"/>
                      <a:stretch>
                        <a:fillRect/>
                      </a:stretch>
                    </p:blipFill>
                    <p:spPr>
                      <a:xfrm>
                        <a:off x="6346371" y="2219325"/>
                        <a:ext cx="914400" cy="8064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24186192"/>
              </p:ext>
            </p:extLst>
          </p:nvPr>
        </p:nvGraphicFramePr>
        <p:xfrm>
          <a:off x="6408964" y="3025775"/>
          <a:ext cx="914400" cy="806450"/>
        </p:xfrm>
        <a:graphic>
          <a:graphicData uri="http://schemas.openxmlformats.org/presentationml/2006/ole">
            <mc:AlternateContent xmlns:mc="http://schemas.openxmlformats.org/markup-compatibility/2006">
              <mc:Choice xmlns:v="urn:schemas-microsoft-com:vml" Requires="v">
                <p:oleObj spid="_x0000_s720929" name="Packager Shell Object" showAsIcon="1" r:id="rId5" imgW="914400" imgH="806400" progId="Package">
                  <p:embed/>
                </p:oleObj>
              </mc:Choice>
              <mc:Fallback>
                <p:oleObj name="Packager Shell Object" showAsIcon="1" r:id="rId5" imgW="914400" imgH="806400" progId="Package">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964" y="3025775"/>
                        <a:ext cx="9144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5941925" y="3740785"/>
            <a:ext cx="2637692" cy="646331"/>
          </a:xfrm>
          <a:prstGeom prst="rect">
            <a:avLst/>
          </a:prstGeom>
        </p:spPr>
        <p:txBody>
          <a:bodyPr wrap="square">
            <a:spAutoFit/>
          </a:bodyPr>
          <a:lstStyle/>
          <a:p>
            <a:r>
              <a:rPr lang="en-US" sz="1200" dirty="0" smtClean="0"/>
              <a:t>Based on </a:t>
            </a:r>
            <a:r>
              <a:rPr lang="en-US" sz="1200" dirty="0" err="1" smtClean="0"/>
              <a:t>Yanchang</a:t>
            </a:r>
            <a:r>
              <a:rPr lang="en-US" sz="1200" dirty="0" smtClean="0"/>
              <a:t> Zhao </a:t>
            </a:r>
            <a:r>
              <a:rPr lang="en-US" sz="1200" dirty="0" smtClean="0">
                <a:hlinkClick r:id="rId7"/>
              </a:rPr>
              <a:t>http</a:t>
            </a:r>
            <a:r>
              <a:rPr lang="en-US" sz="1200" dirty="0">
                <a:hlinkClick r:id="rId7"/>
              </a:rPr>
              <a:t>://</a:t>
            </a:r>
            <a:r>
              <a:rPr lang="en-US" sz="1200" dirty="0" smtClean="0">
                <a:hlinkClick r:id="rId7"/>
              </a:rPr>
              <a:t>www.rdatamining.com/docs/association-rule-mining-with-r</a:t>
            </a:r>
            <a:r>
              <a:rPr lang="en-US" sz="1200" dirty="0" smtClean="0"/>
              <a:t> </a:t>
            </a:r>
            <a:endParaRPr lang="en-US" sz="1200" dirty="0"/>
          </a:p>
        </p:txBody>
      </p:sp>
    </p:spTree>
    <p:extLst>
      <p:ext uri="{BB962C8B-B14F-4D97-AF65-F5344CB8AC3E}">
        <p14:creationId xmlns:p14="http://schemas.microsoft.com/office/powerpoint/2010/main" val="2135466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r>
              <a:rPr lang="en-US" sz="3600" b="1" dirty="0" smtClean="0"/>
              <a:t>The Example Data Set</a:t>
            </a:r>
            <a:endParaRPr lang="en-US" sz="3600" b="1" dirty="0"/>
          </a:p>
        </p:txBody>
      </p:sp>
      <p:sp>
        <p:nvSpPr>
          <p:cNvPr id="5" name="Rectangle 4"/>
          <p:cNvSpPr/>
          <p:nvPr/>
        </p:nvSpPr>
        <p:spPr>
          <a:xfrm>
            <a:off x="889907" y="1720840"/>
            <a:ext cx="7358743" cy="1200329"/>
          </a:xfrm>
          <a:prstGeom prst="rect">
            <a:avLst/>
          </a:prstGeom>
        </p:spPr>
        <p:txBody>
          <a:bodyPr wrap="square">
            <a:spAutoFit/>
          </a:bodyPr>
          <a:lstStyle/>
          <a:p>
            <a:r>
              <a:rPr lang="en-US" dirty="0"/>
              <a:t>The Titanic dataset </a:t>
            </a:r>
            <a:r>
              <a:rPr lang="en-US" dirty="0" smtClean="0"/>
              <a:t>in the datasets package is </a:t>
            </a:r>
            <a:r>
              <a:rPr lang="en-US" dirty="0"/>
              <a:t>a 4-dimensional table with summarized information on the fate of passengers on the Titanic according to social class, sex, age and survival. </a:t>
            </a:r>
          </a:p>
          <a:p>
            <a:endParaRPr lang="en-US" dirty="0" smtClean="0"/>
          </a:p>
        </p:txBody>
      </p:sp>
      <p:pic>
        <p:nvPicPr>
          <p:cNvPr id="71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9277" y="2671763"/>
            <a:ext cx="3400425" cy="34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922564" y="2768769"/>
            <a:ext cx="3518807" cy="1200329"/>
          </a:xfrm>
          <a:prstGeom prst="rect">
            <a:avLst/>
          </a:prstGeom>
        </p:spPr>
        <p:txBody>
          <a:bodyPr wrap="square">
            <a:spAutoFit/>
          </a:bodyPr>
          <a:lstStyle/>
          <a:p>
            <a:r>
              <a:rPr lang="en-US" dirty="0" smtClean="0"/>
              <a:t>Download </a:t>
            </a:r>
            <a:r>
              <a:rPr lang="en-US" dirty="0"/>
              <a:t>the reconstructed raw data at </a:t>
            </a:r>
            <a:r>
              <a:rPr lang="en-US" dirty="0">
                <a:hlinkClick r:id="rId3"/>
              </a:rPr>
              <a:t>http://www.rdatamining.com/data/titanic.raw.rdata</a:t>
            </a:r>
            <a:r>
              <a:rPr lang="en-US" dirty="0"/>
              <a:t> . </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564" y="4139748"/>
            <a:ext cx="3410142" cy="21739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5771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47</a:t>
            </a:fld>
            <a:endParaRPr lang="en-US"/>
          </a:p>
        </p:txBody>
      </p:sp>
      <p:sp>
        <p:nvSpPr>
          <p:cNvPr id="4" name="Title 3"/>
          <p:cNvSpPr>
            <a:spLocks noGrp="1"/>
          </p:cNvSpPr>
          <p:nvPr>
            <p:ph type="title" idx="4294967295"/>
          </p:nvPr>
        </p:nvSpPr>
        <p:spPr/>
        <p:txBody>
          <a:bodyPr>
            <a:normAutofit/>
          </a:bodyPr>
          <a:lstStyle/>
          <a:p>
            <a:r>
              <a:rPr lang="en-US" sz="3600" b="1" dirty="0" smtClean="0"/>
              <a:t>R function </a:t>
            </a:r>
            <a:r>
              <a:rPr lang="en-US" sz="3600" b="1" dirty="0" err="1" smtClean="0"/>
              <a:t>apriori</a:t>
            </a:r>
            <a:r>
              <a:rPr lang="en-US" sz="3600" b="1" dirty="0" smtClean="0"/>
              <a:t>()</a:t>
            </a:r>
            <a:endParaRPr lang="en-US" sz="3600" b="1" dirty="0"/>
          </a:p>
        </p:txBody>
      </p:sp>
      <p:sp>
        <p:nvSpPr>
          <p:cNvPr id="5" name="Rectangle 4"/>
          <p:cNvSpPr/>
          <p:nvPr/>
        </p:nvSpPr>
        <p:spPr>
          <a:xfrm>
            <a:off x="857251" y="1640454"/>
            <a:ext cx="7391400" cy="1200329"/>
          </a:xfrm>
          <a:prstGeom prst="rect">
            <a:avLst/>
          </a:prstGeom>
        </p:spPr>
        <p:txBody>
          <a:bodyPr wrap="square">
            <a:spAutoFit/>
          </a:bodyPr>
          <a:lstStyle/>
          <a:p>
            <a:r>
              <a:rPr lang="en-US" dirty="0" smtClean="0"/>
              <a:t>To mine </a:t>
            </a:r>
            <a:r>
              <a:rPr lang="en-US" dirty="0"/>
              <a:t>frequent </a:t>
            </a:r>
            <a:r>
              <a:rPr lang="en-US" dirty="0" err="1"/>
              <a:t>itemsets</a:t>
            </a:r>
            <a:r>
              <a:rPr lang="en-US" dirty="0"/>
              <a:t>, association rules or association </a:t>
            </a:r>
            <a:r>
              <a:rPr lang="en-US" dirty="0" err="1"/>
              <a:t>hyperedges</a:t>
            </a:r>
            <a:r>
              <a:rPr lang="en-US" dirty="0"/>
              <a:t> using the </a:t>
            </a:r>
            <a:r>
              <a:rPr lang="en-US" dirty="0" err="1"/>
              <a:t>Apriori</a:t>
            </a:r>
            <a:r>
              <a:rPr lang="en-US" dirty="0"/>
              <a:t> algorithm. </a:t>
            </a:r>
            <a:r>
              <a:rPr lang="en-US" dirty="0" smtClean="0"/>
              <a:t>The </a:t>
            </a:r>
            <a:r>
              <a:rPr lang="en-US" dirty="0" err="1"/>
              <a:t>Apriori</a:t>
            </a:r>
            <a:r>
              <a:rPr lang="en-US" dirty="0"/>
              <a:t> algorithm employs level-wise search for frequent </a:t>
            </a:r>
            <a:r>
              <a:rPr lang="en-US" dirty="0" err="1"/>
              <a:t>itemsets</a:t>
            </a:r>
            <a:r>
              <a:rPr lang="en-US" dirty="0"/>
              <a:t>. </a:t>
            </a:r>
            <a:endParaRPr lang="en-US" dirty="0" smtClean="0"/>
          </a:p>
          <a:p>
            <a:endParaRPr lang="en-US" dirty="0"/>
          </a:p>
        </p:txBody>
      </p:sp>
      <p:sp>
        <p:nvSpPr>
          <p:cNvPr id="7" name="Rectangle 6"/>
          <p:cNvSpPr/>
          <p:nvPr/>
        </p:nvSpPr>
        <p:spPr>
          <a:xfrm>
            <a:off x="857250" y="2840783"/>
            <a:ext cx="2637064" cy="2031325"/>
          </a:xfrm>
          <a:prstGeom prst="rect">
            <a:avLst/>
          </a:prstGeom>
        </p:spPr>
        <p:txBody>
          <a:bodyPr wrap="square">
            <a:spAutoFit/>
          </a:bodyPr>
          <a:lstStyle/>
          <a:p>
            <a:r>
              <a:rPr lang="en-US" dirty="0"/>
              <a:t>Default settings: </a:t>
            </a:r>
          </a:p>
          <a:p>
            <a:pPr marL="285750" indent="-285750">
              <a:buFont typeface="Arial" panose="020B0604020202020204" pitchFamily="34" charset="0"/>
              <a:buChar char="•"/>
            </a:pPr>
            <a:r>
              <a:rPr lang="en-US" dirty="0"/>
              <a:t>minimum support: </a:t>
            </a:r>
            <a:r>
              <a:rPr lang="en-US" dirty="0" err="1"/>
              <a:t>supp</a:t>
            </a:r>
            <a:r>
              <a:rPr lang="en-US" dirty="0"/>
              <a:t>=0.1</a:t>
            </a:r>
          </a:p>
          <a:p>
            <a:pPr marL="285750" indent="-285750">
              <a:buFont typeface="Arial" panose="020B0604020202020204" pitchFamily="34" charset="0"/>
              <a:buChar char="•"/>
            </a:pPr>
            <a:r>
              <a:rPr lang="en-US" dirty="0"/>
              <a:t>minimum confidence: </a:t>
            </a:r>
            <a:r>
              <a:rPr lang="en-US" dirty="0" err="1"/>
              <a:t>conf</a:t>
            </a:r>
            <a:r>
              <a:rPr lang="en-US" dirty="0"/>
              <a:t>=0.8 </a:t>
            </a:r>
          </a:p>
          <a:p>
            <a:pPr marL="285750" indent="-285750">
              <a:buFont typeface="Arial" panose="020B0604020202020204" pitchFamily="34" charset="0"/>
              <a:buChar char="•"/>
            </a:pPr>
            <a:r>
              <a:rPr lang="en-US" dirty="0"/>
              <a:t>maximum length of rules: </a:t>
            </a:r>
            <a:r>
              <a:rPr lang="en-US" dirty="0" err="1"/>
              <a:t>maxlen</a:t>
            </a:r>
            <a:r>
              <a:rPr lang="en-US" dirty="0"/>
              <a:t>=10 </a:t>
            </a:r>
          </a:p>
        </p:txBody>
      </p:sp>
      <p:pic>
        <p:nvPicPr>
          <p:cNvPr id="71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533" y="2691129"/>
            <a:ext cx="4308765" cy="36652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64085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48</a:t>
            </a:fld>
            <a:endParaRPr lang="en-US"/>
          </a:p>
        </p:txBody>
      </p:sp>
      <p:sp>
        <p:nvSpPr>
          <p:cNvPr id="4" name="Title 3"/>
          <p:cNvSpPr>
            <a:spLocks noGrp="1"/>
          </p:cNvSpPr>
          <p:nvPr>
            <p:ph type="title" idx="4294967295"/>
          </p:nvPr>
        </p:nvSpPr>
        <p:spPr/>
        <p:txBody>
          <a:bodyPr>
            <a:normAutofit/>
          </a:bodyPr>
          <a:lstStyle/>
          <a:p>
            <a:r>
              <a:rPr lang="en-US" sz="3600" b="1" dirty="0" smtClean="0"/>
              <a:t>Reading the Rules</a:t>
            </a:r>
            <a:endParaRPr lang="en-US" sz="3600" b="1" dirty="0"/>
          </a:p>
        </p:txBody>
      </p:sp>
      <p:sp>
        <p:nvSpPr>
          <p:cNvPr id="5" name="TextBox 4"/>
          <p:cNvSpPr txBox="1"/>
          <p:nvPr/>
        </p:nvSpPr>
        <p:spPr>
          <a:xfrm>
            <a:off x="6168162" y="1727200"/>
            <a:ext cx="2518638" cy="4801314"/>
          </a:xfrm>
          <a:prstGeom prst="rect">
            <a:avLst/>
          </a:prstGeom>
          <a:noFill/>
        </p:spPr>
        <p:txBody>
          <a:bodyPr wrap="none" rtlCol="0">
            <a:spAutoFit/>
          </a:bodyPr>
          <a:lstStyle/>
          <a:p>
            <a:r>
              <a:rPr lang="en-US" dirty="0" smtClean="0"/>
              <a:t>Output in order of cols:</a:t>
            </a:r>
          </a:p>
          <a:p>
            <a:pPr marL="285750" indent="-285750">
              <a:buFont typeface="Arial" panose="020B0604020202020204" pitchFamily="34" charset="0"/>
              <a:buChar char="•"/>
            </a:pPr>
            <a:r>
              <a:rPr lang="en-US" dirty="0" smtClean="0"/>
              <a:t>Lhs</a:t>
            </a:r>
          </a:p>
          <a:p>
            <a:pPr marL="285750" indent="-285750">
              <a:buFont typeface="Arial" panose="020B0604020202020204" pitchFamily="34" charset="0"/>
              <a:buChar char="•"/>
            </a:pPr>
            <a:r>
              <a:rPr lang="en-US" dirty="0" err="1" smtClean="0"/>
              <a:t>Rhs</a:t>
            </a:r>
            <a:endParaRPr lang="en-US" dirty="0" smtClean="0"/>
          </a:p>
          <a:p>
            <a:pPr marL="285750" indent="-285750">
              <a:buFont typeface="Arial" panose="020B0604020202020204" pitchFamily="34" charset="0"/>
              <a:buChar char="•"/>
            </a:pPr>
            <a:r>
              <a:rPr lang="en-US" dirty="0" smtClean="0"/>
              <a:t>Support</a:t>
            </a:r>
          </a:p>
          <a:p>
            <a:pPr marL="285750" indent="-285750">
              <a:buFont typeface="Arial" panose="020B0604020202020204" pitchFamily="34" charset="0"/>
              <a:buChar char="•"/>
            </a:pPr>
            <a:r>
              <a:rPr lang="en-US" dirty="0" smtClean="0"/>
              <a:t>Confidence</a:t>
            </a:r>
          </a:p>
          <a:p>
            <a:pPr marL="285750" indent="-285750">
              <a:buFont typeface="Arial" panose="020B0604020202020204" pitchFamily="34" charset="0"/>
              <a:buChar char="•"/>
            </a:pPr>
            <a:r>
              <a:rPr lang="en-US" dirty="0" smtClean="0"/>
              <a:t>Lift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Too much information!</a:t>
            </a:r>
          </a:p>
          <a:p>
            <a:r>
              <a:rPr lang="en-US" dirty="0" smtClean="0"/>
              <a:t>Sorted how?</a:t>
            </a:r>
          </a:p>
          <a:p>
            <a:pPr marL="285750" indent="-285750">
              <a:buFont typeface="Arial" panose="020B0604020202020204" pitchFamily="34" charset="0"/>
              <a:buChar char="•"/>
            </a:pPr>
            <a:endParaRPr lang="en-US" dirty="0"/>
          </a:p>
        </p:txBody>
      </p:sp>
      <p:pic>
        <p:nvPicPr>
          <p:cNvPr id="714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91" y="1727200"/>
            <a:ext cx="5736771" cy="426639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7147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931" y="3419475"/>
            <a:ext cx="194310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9095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49</a:t>
            </a:fld>
            <a:endParaRPr lang="en-US"/>
          </a:p>
        </p:txBody>
      </p:sp>
      <p:sp>
        <p:nvSpPr>
          <p:cNvPr id="4" name="Title 3"/>
          <p:cNvSpPr>
            <a:spLocks noGrp="1"/>
          </p:cNvSpPr>
          <p:nvPr>
            <p:ph type="title" idx="4294967295"/>
          </p:nvPr>
        </p:nvSpPr>
        <p:spPr/>
        <p:txBody>
          <a:bodyPr>
            <a:normAutofit/>
          </a:bodyPr>
          <a:lstStyle/>
          <a:p>
            <a:r>
              <a:rPr lang="en-US" sz="3600" b="1" dirty="0" smtClean="0"/>
              <a:t>Cleaning Up the Output</a:t>
            </a:r>
            <a:endParaRPr lang="en-US" sz="3600" b="1" dirty="0"/>
          </a:p>
        </p:txBody>
      </p:sp>
      <p:pic>
        <p:nvPicPr>
          <p:cNvPr id="71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1700049"/>
            <a:ext cx="6643687" cy="48626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ounded Rectangle 4"/>
          <p:cNvSpPr/>
          <p:nvPr/>
        </p:nvSpPr>
        <p:spPr>
          <a:xfrm>
            <a:off x="718457" y="4299873"/>
            <a:ext cx="6945086" cy="402756"/>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30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6"/>
          <p:cNvSpPr>
            <a:spLocks noGrp="1"/>
          </p:cNvSpPr>
          <p:nvPr>
            <p:ph type="sldNum" sz="quarter" idx="12"/>
          </p:nvPr>
        </p:nvSpPr>
        <p:spPr>
          <a:prstGeom prst="rect">
            <a:avLst/>
          </a:prstGeom>
          <a:noFill/>
        </p:spPr>
        <p:txBody>
          <a:bodyPr/>
          <a:lstStyle/>
          <a:p>
            <a:fld id="{7F6E4ABB-CF7C-4C97-A40F-E898A9F010B4}" type="slidenum">
              <a:rPr lang="en-US" altLang="en-US" smtClean="0"/>
              <a:pPr/>
              <a:t>5</a:t>
            </a:fld>
            <a:endParaRPr lang="en-US" altLang="en-US" smtClean="0"/>
          </a:p>
        </p:txBody>
      </p:sp>
      <p:sp>
        <p:nvSpPr>
          <p:cNvPr id="5123" name="Rectangle 2"/>
          <p:cNvSpPr>
            <a:spLocks noGrp="1" noChangeArrowheads="1"/>
          </p:cNvSpPr>
          <p:nvPr>
            <p:ph type="title" idx="4294967295"/>
          </p:nvPr>
        </p:nvSpPr>
        <p:spPr>
          <a:xfrm>
            <a:off x="857251" y="636586"/>
            <a:ext cx="7391400" cy="860198"/>
          </a:xfrm>
          <a:noFill/>
        </p:spPr>
        <p:txBody>
          <a:bodyPr lIns="92075" tIns="46038" rIns="92075" bIns="46038" anchor="ctr">
            <a:noAutofit/>
          </a:bodyPr>
          <a:lstStyle/>
          <a:p>
            <a:pPr eaLnBrk="1" hangingPunct="1"/>
            <a:r>
              <a:rPr lang="en-US" altLang="en-US" sz="3600" b="1" dirty="0" smtClean="0"/>
              <a:t>Mining Frequent Patterns, Association and Correlations</a:t>
            </a:r>
          </a:p>
        </p:txBody>
      </p:sp>
      <p:sp>
        <p:nvSpPr>
          <p:cNvPr id="5124" name="Rectangle 3"/>
          <p:cNvSpPr>
            <a:spLocks noGrp="1" noChangeArrowheads="1"/>
          </p:cNvSpPr>
          <p:nvPr>
            <p:ph type="body" sz="half" idx="4294967295"/>
          </p:nvPr>
        </p:nvSpPr>
        <p:spPr>
          <a:xfrm>
            <a:off x="685800" y="1763482"/>
            <a:ext cx="7562851" cy="4582886"/>
          </a:xfrm>
          <a:noFill/>
        </p:spPr>
        <p:txBody>
          <a:bodyPr lIns="92075" tIns="46038" rIns="92075" bIns="46038">
            <a:normAutofit/>
          </a:bodyPr>
          <a:lstStyle/>
          <a:p>
            <a:pPr marL="457200" indent="-457200" eaLnBrk="1" hangingPunct="1">
              <a:lnSpc>
                <a:spcPct val="120000"/>
              </a:lnSpc>
              <a:spcBef>
                <a:spcPts val="0"/>
              </a:spcBef>
              <a:buSzTx/>
            </a:pPr>
            <a:r>
              <a:rPr lang="en-US" altLang="en-US" sz="1800" b="1" dirty="0" smtClean="0"/>
              <a:t>Basic Concepts</a:t>
            </a:r>
          </a:p>
          <a:p>
            <a:pPr marL="457200" indent="-457200" eaLnBrk="1" hangingPunct="1">
              <a:lnSpc>
                <a:spcPct val="120000"/>
              </a:lnSpc>
              <a:spcBef>
                <a:spcPts val="0"/>
              </a:spcBef>
              <a:buSzTx/>
            </a:pPr>
            <a:r>
              <a:rPr lang="en-US" altLang="en-US" sz="1800" dirty="0" smtClean="0"/>
              <a:t>Frequent </a:t>
            </a:r>
            <a:r>
              <a:rPr lang="en-US" altLang="en-US" sz="1800" dirty="0" err="1" smtClean="0"/>
              <a:t>Itemset</a:t>
            </a:r>
            <a:r>
              <a:rPr lang="en-US" altLang="en-US" sz="1800" dirty="0" smtClean="0"/>
              <a:t> Mining Methods </a:t>
            </a:r>
          </a:p>
          <a:p>
            <a:pPr marL="457200" indent="-457200" eaLnBrk="1" hangingPunct="1">
              <a:lnSpc>
                <a:spcPct val="120000"/>
              </a:lnSpc>
              <a:spcBef>
                <a:spcPts val="0"/>
              </a:spcBef>
              <a:buSzTx/>
            </a:pPr>
            <a:r>
              <a:rPr lang="en-US" altLang="en-US" sz="1800" dirty="0" smtClean="0"/>
              <a:t>Which Patterns Are Interesting?—Pattern Evaluation Methods</a:t>
            </a:r>
          </a:p>
          <a:p>
            <a:pPr marL="457200" indent="-457200" eaLnBrk="1" hangingPunct="1">
              <a:lnSpc>
                <a:spcPct val="120000"/>
              </a:lnSpc>
              <a:spcBef>
                <a:spcPts val="0"/>
              </a:spcBef>
              <a:buSzTx/>
            </a:pPr>
            <a:r>
              <a:rPr lang="en-US" altLang="en-US" sz="1800" dirty="0" smtClean="0"/>
              <a:t>Summary</a:t>
            </a:r>
          </a:p>
        </p:txBody>
      </p:sp>
    </p:spTree>
    <p:extLst>
      <p:ext uri="{BB962C8B-B14F-4D97-AF65-F5344CB8AC3E}">
        <p14:creationId xmlns:p14="http://schemas.microsoft.com/office/powerpoint/2010/main" val="307026675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50</a:t>
            </a:fld>
            <a:endParaRPr lang="en-US"/>
          </a:p>
        </p:txBody>
      </p:sp>
      <p:sp>
        <p:nvSpPr>
          <p:cNvPr id="4" name="Title 3"/>
          <p:cNvSpPr>
            <a:spLocks noGrp="1"/>
          </p:cNvSpPr>
          <p:nvPr>
            <p:ph type="title" idx="4294967295"/>
          </p:nvPr>
        </p:nvSpPr>
        <p:spPr/>
        <p:txBody>
          <a:bodyPr>
            <a:normAutofit/>
          </a:bodyPr>
          <a:lstStyle/>
          <a:p>
            <a:r>
              <a:rPr lang="en-US" sz="3600" b="1" dirty="0" smtClean="0"/>
              <a:t>Removing Redundant Rules</a:t>
            </a:r>
            <a:endParaRPr lang="en-US" sz="3600" b="1" dirty="0"/>
          </a:p>
        </p:txBody>
      </p:sp>
      <p:pic>
        <p:nvPicPr>
          <p:cNvPr id="71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29" y="1834697"/>
            <a:ext cx="8479971" cy="3079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631373" y="5412938"/>
            <a:ext cx="4572000" cy="646331"/>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solidFill>
                  <a:schemeClr val="tx1"/>
                </a:solidFill>
              </a:rPr>
              <a:t>Now, we have a clean ruleset … but what does it mean?</a:t>
            </a:r>
          </a:p>
        </p:txBody>
      </p:sp>
      <p:pic>
        <p:nvPicPr>
          <p:cNvPr id="71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530" y="3054874"/>
            <a:ext cx="3008469" cy="3008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4007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51</a:t>
            </a:fld>
            <a:endParaRPr lang="en-US"/>
          </a:p>
        </p:txBody>
      </p:sp>
      <p:sp>
        <p:nvSpPr>
          <p:cNvPr id="4" name="Title 3"/>
          <p:cNvSpPr>
            <a:spLocks noGrp="1"/>
          </p:cNvSpPr>
          <p:nvPr>
            <p:ph type="title" idx="4294967295"/>
          </p:nvPr>
        </p:nvSpPr>
        <p:spPr/>
        <p:txBody>
          <a:bodyPr>
            <a:normAutofit/>
          </a:bodyPr>
          <a:lstStyle/>
          <a:p>
            <a:r>
              <a:rPr lang="en-US" sz="3600" b="1" dirty="0" smtClean="0"/>
              <a:t>Interpreting the Rules</a:t>
            </a:r>
            <a:endParaRPr lang="en-US" sz="3600" b="1" dirty="0"/>
          </a:p>
        </p:txBody>
      </p:sp>
      <p:pic>
        <p:nvPicPr>
          <p:cNvPr id="71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2" y="1769671"/>
            <a:ext cx="6542312" cy="31830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259285" y="2160866"/>
            <a:ext cx="2525485"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tx1"/>
                </a:solidFill>
              </a:rPr>
              <a:t>Did children in 2nd class </a:t>
            </a:r>
            <a:r>
              <a:rPr lang="en-US" dirty="0" smtClean="0">
                <a:solidFill>
                  <a:schemeClr val="tx1"/>
                </a:solidFill>
              </a:rPr>
              <a:t>really have </a:t>
            </a:r>
            <a:r>
              <a:rPr lang="en-US" dirty="0">
                <a:solidFill>
                  <a:schemeClr val="tx1"/>
                </a:solidFill>
              </a:rPr>
              <a:t>a higher survival rate than </a:t>
            </a:r>
            <a:r>
              <a:rPr lang="en-US" dirty="0" smtClean="0">
                <a:solidFill>
                  <a:schemeClr val="tx1"/>
                </a:solidFill>
              </a:rPr>
              <a:t>anyone else? </a:t>
            </a:r>
            <a:endParaRPr lang="en-US" dirty="0">
              <a:solidFill>
                <a:schemeClr val="tx1"/>
              </a:solidFill>
            </a:endParaRPr>
          </a:p>
        </p:txBody>
      </p:sp>
      <p:sp>
        <p:nvSpPr>
          <p:cNvPr id="7" name="TextBox 6"/>
          <p:cNvSpPr txBox="1"/>
          <p:nvPr/>
        </p:nvSpPr>
        <p:spPr>
          <a:xfrm>
            <a:off x="304802" y="5148551"/>
            <a:ext cx="641168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solidFill>
                  <a:schemeClr val="tx1"/>
                </a:solidFill>
              </a:rPr>
              <a:t>It turns out that the children in 2</a:t>
            </a:r>
            <a:r>
              <a:rPr lang="en-US" baseline="30000" dirty="0" smtClean="0">
                <a:solidFill>
                  <a:schemeClr val="tx1"/>
                </a:solidFill>
              </a:rPr>
              <a:t>nd</a:t>
            </a:r>
            <a:r>
              <a:rPr lang="en-US" dirty="0" smtClean="0">
                <a:solidFill>
                  <a:schemeClr val="tx1"/>
                </a:solidFill>
              </a:rPr>
              <a:t> class really did have a higher survival rate than anyone else on the Titanic!</a:t>
            </a:r>
            <a:endParaRPr lang="en-US" dirty="0">
              <a:solidFill>
                <a:schemeClr val="tx1"/>
              </a:solidFill>
            </a:endParaRPr>
          </a:p>
        </p:txBody>
      </p:sp>
      <p:pic>
        <p:nvPicPr>
          <p:cNvPr id="71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486" y="3574196"/>
            <a:ext cx="2220685" cy="2220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9058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52</a:t>
            </a:fld>
            <a:endParaRPr lang="en-US"/>
          </a:p>
        </p:txBody>
      </p:sp>
      <p:sp>
        <p:nvSpPr>
          <p:cNvPr id="4" name="Title 3"/>
          <p:cNvSpPr>
            <a:spLocks noGrp="1"/>
          </p:cNvSpPr>
          <p:nvPr>
            <p:ph type="title" idx="4294967295"/>
          </p:nvPr>
        </p:nvSpPr>
        <p:spPr/>
        <p:txBody>
          <a:bodyPr>
            <a:normAutofit/>
          </a:bodyPr>
          <a:lstStyle/>
          <a:p>
            <a:r>
              <a:rPr lang="en-US" sz="3600" b="1" dirty="0" smtClean="0"/>
              <a:t>Visualizing Association Rules</a:t>
            </a:r>
            <a:endParaRPr lang="en-US" sz="3600" b="1" dirty="0"/>
          </a:p>
        </p:txBody>
      </p:sp>
      <p:pic>
        <p:nvPicPr>
          <p:cNvPr id="7198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80" y="1614671"/>
            <a:ext cx="4458381" cy="24142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641" y="1614671"/>
            <a:ext cx="2668079" cy="24178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98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34" y="4086665"/>
            <a:ext cx="3029531" cy="261584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98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993" y="4086373"/>
            <a:ext cx="2879049" cy="2606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98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7434" y="4086664"/>
            <a:ext cx="2887902" cy="261584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3078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Putting it all together: Recommender systems</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53</a:t>
            </a:fld>
            <a:endParaRPr lang="en-US"/>
          </a:p>
        </p:txBody>
      </p:sp>
    </p:spTree>
    <p:extLst>
      <p:ext uri="{BB962C8B-B14F-4D97-AF65-F5344CB8AC3E}">
        <p14:creationId xmlns:p14="http://schemas.microsoft.com/office/powerpoint/2010/main" val="1364990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54</a:t>
            </a:fld>
            <a:endParaRPr lang="en-US"/>
          </a:p>
        </p:txBody>
      </p:sp>
      <p:sp>
        <p:nvSpPr>
          <p:cNvPr id="4" name="Title 3"/>
          <p:cNvSpPr>
            <a:spLocks noGrp="1"/>
          </p:cNvSpPr>
          <p:nvPr>
            <p:ph type="title" idx="4294967295"/>
          </p:nvPr>
        </p:nvSpPr>
        <p:spPr/>
        <p:txBody>
          <a:bodyPr>
            <a:normAutofit/>
          </a:bodyPr>
          <a:lstStyle/>
          <a:p>
            <a:r>
              <a:rPr lang="en-US" sz="4000" b="1" dirty="0" smtClean="0"/>
              <a:t>Recommender Systems</a:t>
            </a:r>
            <a:endParaRPr lang="en-US" sz="4000" b="1" dirty="0"/>
          </a:p>
        </p:txBody>
      </p:sp>
      <p:sp>
        <p:nvSpPr>
          <p:cNvPr id="5" name="Rectangle 4"/>
          <p:cNvSpPr/>
          <p:nvPr/>
        </p:nvSpPr>
        <p:spPr>
          <a:xfrm>
            <a:off x="934623" y="1753833"/>
            <a:ext cx="6000749" cy="2862322"/>
          </a:xfrm>
          <a:prstGeom prst="rect">
            <a:avLst/>
          </a:prstGeom>
        </p:spPr>
        <p:txBody>
          <a:bodyPr wrap="square">
            <a:spAutoFit/>
          </a:bodyPr>
          <a:lstStyle/>
          <a:p>
            <a:pPr marL="285750" indent="-285750">
              <a:buFont typeface="Arial" panose="020B0604020202020204" pitchFamily="34" charset="0"/>
              <a:buChar char="•"/>
            </a:pPr>
            <a:r>
              <a:rPr lang="en-US" dirty="0"/>
              <a:t>How a recommendation system works.</a:t>
            </a:r>
          </a:p>
          <a:p>
            <a:pPr marL="285750" indent="-285750">
              <a:buFont typeface="Arial" panose="020B0604020202020204" pitchFamily="34" charset="0"/>
              <a:buChar char="•"/>
            </a:pPr>
            <a:r>
              <a:rPr lang="en-US" dirty="0"/>
              <a:t>How social filtering works</a:t>
            </a:r>
          </a:p>
          <a:p>
            <a:pPr marL="285750" indent="-285750">
              <a:buFont typeface="Arial" panose="020B0604020202020204" pitchFamily="34" charset="0"/>
              <a:buChar char="•"/>
            </a:pPr>
            <a:r>
              <a:rPr lang="en-US" dirty="0"/>
              <a:t>How to find similar items</a:t>
            </a:r>
          </a:p>
          <a:p>
            <a:pPr marL="285750" indent="-285750">
              <a:buFont typeface="Arial" panose="020B0604020202020204" pitchFamily="34" charset="0"/>
              <a:buChar char="•"/>
            </a:pPr>
            <a:r>
              <a:rPr lang="en-US" dirty="0"/>
              <a:t>Manhattan distance</a:t>
            </a:r>
          </a:p>
          <a:p>
            <a:pPr marL="285750" indent="-285750">
              <a:buFont typeface="Arial" panose="020B0604020202020204" pitchFamily="34" charset="0"/>
              <a:buChar char="•"/>
            </a:pPr>
            <a:r>
              <a:rPr lang="en-US" dirty="0"/>
              <a:t>Euclidean distance</a:t>
            </a:r>
          </a:p>
          <a:p>
            <a:pPr marL="285750" indent="-285750">
              <a:buFont typeface="Arial" panose="020B0604020202020204" pitchFamily="34" charset="0"/>
              <a:buChar char="•"/>
            </a:pPr>
            <a:r>
              <a:rPr lang="en-US" dirty="0" err="1"/>
              <a:t>Minkowski</a:t>
            </a:r>
            <a:r>
              <a:rPr lang="en-US" dirty="0"/>
              <a:t> distance</a:t>
            </a:r>
          </a:p>
          <a:p>
            <a:pPr marL="285750" indent="-285750">
              <a:buFont typeface="Arial" panose="020B0604020202020204" pitchFamily="34" charset="0"/>
              <a:buChar char="•"/>
            </a:pPr>
            <a:r>
              <a:rPr lang="en-US" dirty="0"/>
              <a:t>Pearson Correlation Coefficient</a:t>
            </a:r>
          </a:p>
          <a:p>
            <a:pPr marL="285750" indent="-285750">
              <a:buFont typeface="Arial" panose="020B0604020202020204" pitchFamily="34" charset="0"/>
              <a:buChar char="•"/>
            </a:pPr>
            <a:r>
              <a:rPr lang="en-US" dirty="0"/>
              <a:t>Cosine similarity</a:t>
            </a:r>
          </a:p>
          <a:p>
            <a:pPr marL="285750" indent="-285750">
              <a:buFont typeface="Arial" panose="020B0604020202020204" pitchFamily="34" charset="0"/>
              <a:buChar char="•"/>
            </a:pPr>
            <a:r>
              <a:rPr lang="en-US" dirty="0"/>
              <a:t>Implementing k-nearest neighbors in Python</a:t>
            </a:r>
          </a:p>
          <a:p>
            <a:pPr marL="285750" indent="-285750">
              <a:buFont typeface="Arial" panose="020B0604020202020204" pitchFamily="34" charset="0"/>
              <a:buChar char="•"/>
            </a:pPr>
            <a:r>
              <a:rPr lang="en-US" dirty="0"/>
              <a:t>The Book Crossing dataset</a:t>
            </a:r>
          </a:p>
        </p:txBody>
      </p:sp>
    </p:spTree>
    <p:extLst>
      <p:ext uri="{BB962C8B-B14F-4D97-AF65-F5344CB8AC3E}">
        <p14:creationId xmlns:p14="http://schemas.microsoft.com/office/powerpoint/2010/main" val="21606030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55</a:t>
            </a:fld>
            <a:endParaRPr lang="en-US"/>
          </a:p>
        </p:txBody>
      </p:sp>
      <p:sp>
        <p:nvSpPr>
          <p:cNvPr id="4" name="Title 3"/>
          <p:cNvSpPr>
            <a:spLocks noGrp="1"/>
          </p:cNvSpPr>
          <p:nvPr>
            <p:ph type="title" idx="4294967295"/>
          </p:nvPr>
        </p:nvSpPr>
        <p:spPr>
          <a:xfrm>
            <a:off x="457200" y="750889"/>
            <a:ext cx="8138160" cy="860198"/>
          </a:xfrm>
        </p:spPr>
        <p:txBody>
          <a:bodyPr>
            <a:normAutofit/>
          </a:bodyPr>
          <a:lstStyle/>
          <a:p>
            <a:r>
              <a:rPr lang="en-US" sz="3600" b="1" dirty="0" smtClean="0"/>
              <a:t>How a Recommender System Works</a:t>
            </a:r>
            <a:endParaRPr lang="en-US" sz="3600" b="1" dirty="0"/>
          </a:p>
        </p:txBody>
      </p:sp>
      <p:pic>
        <p:nvPicPr>
          <p:cNvPr id="67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788" y="1768677"/>
            <a:ext cx="6118664" cy="415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1371600" y="3488788"/>
            <a:ext cx="3481754" cy="35802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1365346" y="2684585"/>
            <a:ext cx="3481754" cy="35802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urved Left Arrow 5"/>
          <p:cNvSpPr/>
          <p:nvPr/>
        </p:nvSpPr>
        <p:spPr>
          <a:xfrm>
            <a:off x="4916659" y="2751053"/>
            <a:ext cx="731520" cy="12161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7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708" y="1911095"/>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550937" y="3288383"/>
            <a:ext cx="3044423" cy="369332"/>
          </a:xfrm>
          <a:prstGeom prst="rect">
            <a:avLst/>
          </a:prstGeom>
          <a:solidFill>
            <a:schemeClr val="bg2"/>
          </a:solidFill>
        </p:spPr>
        <p:txBody>
          <a:bodyPr wrap="none" rtlCol="0">
            <a:spAutoFit/>
          </a:bodyPr>
          <a:lstStyle/>
          <a:p>
            <a:r>
              <a:rPr lang="en-US" dirty="0" smtClean="0"/>
              <a:t>Customers who are like me!</a:t>
            </a:r>
            <a:endParaRPr lang="en-US" dirty="0"/>
          </a:p>
        </p:txBody>
      </p:sp>
    </p:spTree>
    <p:extLst>
      <p:ext uri="{BB962C8B-B14F-4D97-AF65-F5344CB8AC3E}">
        <p14:creationId xmlns:p14="http://schemas.microsoft.com/office/powerpoint/2010/main" val="13260018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56</a:t>
            </a:fld>
            <a:endParaRPr lang="en-US"/>
          </a:p>
        </p:txBody>
      </p:sp>
      <p:sp>
        <p:nvSpPr>
          <p:cNvPr id="4" name="Title 3"/>
          <p:cNvSpPr>
            <a:spLocks noGrp="1"/>
          </p:cNvSpPr>
          <p:nvPr>
            <p:ph type="title" idx="4294967295"/>
          </p:nvPr>
        </p:nvSpPr>
        <p:spPr/>
        <p:txBody>
          <a:bodyPr>
            <a:normAutofit/>
          </a:bodyPr>
          <a:lstStyle/>
          <a:p>
            <a:r>
              <a:rPr lang="en-US" sz="3600" b="1" dirty="0" smtClean="0"/>
              <a:t>Or like this</a:t>
            </a:r>
            <a:endParaRPr lang="en-US" sz="3600" b="1" dirty="0"/>
          </a:p>
        </p:txBody>
      </p:sp>
      <p:pic>
        <p:nvPicPr>
          <p:cNvPr id="67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1721740"/>
            <a:ext cx="6327897" cy="4024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57251" y="5920477"/>
            <a:ext cx="5263443" cy="276999"/>
          </a:xfrm>
          <a:prstGeom prst="rect">
            <a:avLst/>
          </a:prstGeom>
        </p:spPr>
        <p:txBody>
          <a:bodyPr wrap="square">
            <a:spAutoFit/>
          </a:bodyPr>
          <a:lstStyle/>
          <a:p>
            <a:r>
              <a:rPr lang="en-US" sz="1200" dirty="0">
                <a:hlinkClick r:id="rId3"/>
              </a:rPr>
              <a:t>http://brandcheerleader.com/2015/02/13/bright-cellars-3/?</a:t>
            </a:r>
            <a:r>
              <a:rPr lang="en-US" sz="1200" dirty="0" smtClean="0">
                <a:hlinkClick r:id="rId3"/>
              </a:rPr>
              <a:t>n_id=ff&amp;a_id=fcs</a:t>
            </a:r>
            <a:r>
              <a:rPr lang="en-US" sz="1200" dirty="0" smtClean="0"/>
              <a:t> </a:t>
            </a:r>
            <a:endParaRPr lang="en-US" sz="1200" dirty="0"/>
          </a:p>
        </p:txBody>
      </p:sp>
      <p:sp>
        <p:nvSpPr>
          <p:cNvPr id="6" name="TextBox 5"/>
          <p:cNvSpPr txBox="1"/>
          <p:nvPr/>
        </p:nvSpPr>
        <p:spPr>
          <a:xfrm rot="811643">
            <a:off x="6122265" y="3924499"/>
            <a:ext cx="2584938" cy="646331"/>
          </a:xfrm>
          <a:prstGeom prst="rect">
            <a:avLst/>
          </a:prstGeom>
          <a:solidFill>
            <a:schemeClr val="bg2"/>
          </a:solidFill>
        </p:spPr>
        <p:txBody>
          <a:bodyPr wrap="square" rtlCol="0">
            <a:spAutoFit/>
          </a:bodyPr>
          <a:lstStyle/>
          <a:p>
            <a:r>
              <a:rPr lang="en-US" dirty="0" smtClean="0"/>
              <a:t>It’s all about finding out how data is related.</a:t>
            </a:r>
            <a:endParaRPr lang="en-US" dirty="0"/>
          </a:p>
        </p:txBody>
      </p:sp>
    </p:spTree>
    <p:extLst>
      <p:ext uri="{BB962C8B-B14F-4D97-AF65-F5344CB8AC3E}">
        <p14:creationId xmlns:p14="http://schemas.microsoft.com/office/powerpoint/2010/main" val="3278767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57</a:t>
            </a:fld>
            <a:endParaRPr lang="en-US"/>
          </a:p>
        </p:txBody>
      </p:sp>
      <p:sp>
        <p:nvSpPr>
          <p:cNvPr id="4" name="Title 3"/>
          <p:cNvSpPr>
            <a:spLocks noGrp="1"/>
          </p:cNvSpPr>
          <p:nvPr>
            <p:ph type="title" idx="4294967295"/>
          </p:nvPr>
        </p:nvSpPr>
        <p:spPr/>
        <p:txBody>
          <a:bodyPr>
            <a:normAutofit/>
          </a:bodyPr>
          <a:lstStyle/>
          <a:p>
            <a:r>
              <a:rPr lang="en-US" sz="4000" b="1" dirty="0" smtClean="0"/>
              <a:t>How is data related?</a:t>
            </a:r>
            <a:endParaRPr lang="en-US" sz="4000" b="1" dirty="0"/>
          </a:p>
        </p:txBody>
      </p:sp>
      <p:graphicFrame>
        <p:nvGraphicFramePr>
          <p:cNvPr id="6" name="Diagram 5"/>
          <p:cNvGraphicFramePr/>
          <p:nvPr>
            <p:extLst>
              <p:ext uri="{D42A27DB-BD31-4B8C-83A1-F6EECF244321}">
                <p14:modId xmlns:p14="http://schemas.microsoft.com/office/powerpoint/2010/main" val="1462969426"/>
              </p:ext>
            </p:extLst>
          </p:nvPr>
        </p:nvGraphicFramePr>
        <p:xfrm>
          <a:off x="1412925" y="1801337"/>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5910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58</a:t>
            </a:fld>
            <a:endParaRPr lang="en-US"/>
          </a:p>
        </p:txBody>
      </p:sp>
      <p:sp>
        <p:nvSpPr>
          <p:cNvPr id="4" name="Title 3"/>
          <p:cNvSpPr>
            <a:spLocks noGrp="1"/>
          </p:cNvSpPr>
          <p:nvPr>
            <p:ph type="title" idx="4294967295"/>
          </p:nvPr>
        </p:nvSpPr>
        <p:spPr/>
        <p:txBody>
          <a:bodyPr>
            <a:normAutofit/>
          </a:bodyPr>
          <a:lstStyle/>
          <a:p>
            <a:r>
              <a:rPr lang="en-US" sz="4000" b="1" dirty="0" smtClean="0"/>
              <a:t>Recommender System</a:t>
            </a:r>
            <a:endParaRPr lang="en-US" sz="4000" b="1" dirty="0"/>
          </a:p>
        </p:txBody>
      </p:sp>
      <p:sp>
        <p:nvSpPr>
          <p:cNvPr id="5" name="TextBox 4"/>
          <p:cNvSpPr txBox="1"/>
          <p:nvPr/>
        </p:nvSpPr>
        <p:spPr>
          <a:xfrm>
            <a:off x="942535" y="1863969"/>
            <a:ext cx="5442516" cy="369332"/>
          </a:xfrm>
          <a:prstGeom prst="rect">
            <a:avLst/>
          </a:prstGeom>
          <a:noFill/>
        </p:spPr>
        <p:txBody>
          <a:bodyPr wrap="none" rtlCol="0">
            <a:spAutoFit/>
          </a:bodyPr>
          <a:lstStyle/>
          <a:p>
            <a:r>
              <a:rPr lang="en-US" dirty="0" smtClean="0"/>
              <a:t>See Zacharias, </a:t>
            </a:r>
            <a:r>
              <a:rPr lang="en-US" dirty="0" smtClean="0">
                <a:hlinkClick r:id="rId2"/>
              </a:rPr>
              <a:t>http://guidetodatamining.com</a:t>
            </a:r>
            <a:r>
              <a:rPr lang="en-US" dirty="0" smtClean="0"/>
              <a:t>, Ch. 2</a:t>
            </a:r>
            <a:endParaRPr lang="en-US" dirty="0"/>
          </a:p>
        </p:txBody>
      </p:sp>
      <p:pic>
        <p:nvPicPr>
          <p:cNvPr id="67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05" y="2868240"/>
            <a:ext cx="4397034" cy="281510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702505" y="2209740"/>
            <a:ext cx="3557449" cy="646331"/>
          </a:xfrm>
          <a:prstGeom prst="rect">
            <a:avLst/>
          </a:prstGeom>
          <a:noFill/>
        </p:spPr>
        <p:txBody>
          <a:bodyPr wrap="none" rtlCol="0">
            <a:spAutoFit/>
          </a:bodyPr>
          <a:lstStyle/>
          <a:p>
            <a:r>
              <a:rPr lang="en-US" dirty="0" smtClean="0"/>
              <a:t>Open recommender.py in Python</a:t>
            </a:r>
          </a:p>
          <a:p>
            <a:r>
              <a:rPr lang="en-US" dirty="0" smtClean="0"/>
              <a:t>Select Run &gt; Run Module</a:t>
            </a:r>
            <a:endParaRPr lang="en-US" dirty="0"/>
          </a:p>
        </p:txBody>
      </p:sp>
      <p:sp>
        <p:nvSpPr>
          <p:cNvPr id="7" name="TextBox 6"/>
          <p:cNvSpPr txBox="1"/>
          <p:nvPr/>
        </p:nvSpPr>
        <p:spPr>
          <a:xfrm>
            <a:off x="5352756" y="2868240"/>
            <a:ext cx="3390314" cy="646331"/>
          </a:xfrm>
          <a:prstGeom prst="rect">
            <a:avLst/>
          </a:prstGeom>
          <a:noFill/>
        </p:spPr>
        <p:txBody>
          <a:bodyPr wrap="square" rtlCol="0">
            <a:spAutoFit/>
          </a:bodyPr>
          <a:lstStyle/>
          <a:p>
            <a:r>
              <a:rPr lang="en-US" dirty="0" smtClean="0"/>
              <a:t>Observe the output in the output window</a:t>
            </a:r>
            <a:endParaRPr lang="en-US" dirty="0"/>
          </a:p>
        </p:txBody>
      </p:sp>
      <p:pic>
        <p:nvPicPr>
          <p:cNvPr id="67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941" y="3589264"/>
            <a:ext cx="5430129" cy="19393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702505" y="5683342"/>
            <a:ext cx="7546146" cy="584775"/>
          </a:xfrm>
          <a:prstGeom prst="rect">
            <a:avLst/>
          </a:prstGeom>
        </p:spPr>
        <p:txBody>
          <a:bodyPr wrap="square">
            <a:spAutoFit/>
          </a:bodyPr>
          <a:lstStyle/>
          <a:p>
            <a:r>
              <a:rPr lang="en-US" sz="1600" dirty="0" smtClean="0"/>
              <a:t>For future reference, you might want to download Canopy, one of the better Python IDEs: </a:t>
            </a:r>
            <a:r>
              <a:rPr lang="en-US" sz="1600" dirty="0" smtClean="0">
                <a:hlinkClick r:id="rId5"/>
              </a:rPr>
              <a:t>https</a:t>
            </a:r>
            <a:r>
              <a:rPr lang="en-US" sz="1600" dirty="0">
                <a:hlinkClick r:id="rId5"/>
              </a:rPr>
              <a:t>://store.enthought.com/downloads/#</a:t>
            </a:r>
            <a:r>
              <a:rPr lang="en-US" sz="1600" dirty="0" smtClean="0">
                <a:hlinkClick r:id="rId5"/>
              </a:rPr>
              <a:t>default</a:t>
            </a:r>
            <a:r>
              <a:rPr lang="en-US" sz="1600" dirty="0" smtClean="0"/>
              <a:t> </a:t>
            </a:r>
            <a:endParaRPr lang="en-US" sz="1600" dirty="0"/>
          </a:p>
        </p:txBody>
      </p:sp>
    </p:spTree>
    <p:extLst>
      <p:ext uri="{BB962C8B-B14F-4D97-AF65-F5344CB8AC3E}">
        <p14:creationId xmlns:p14="http://schemas.microsoft.com/office/powerpoint/2010/main" val="266613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59</a:t>
            </a:fld>
            <a:endParaRPr lang="en-US"/>
          </a:p>
        </p:txBody>
      </p:sp>
      <p:sp>
        <p:nvSpPr>
          <p:cNvPr id="4" name="Title 3"/>
          <p:cNvSpPr>
            <a:spLocks noGrp="1"/>
          </p:cNvSpPr>
          <p:nvPr>
            <p:ph type="title" idx="4294967295"/>
          </p:nvPr>
        </p:nvSpPr>
        <p:spPr/>
        <p:txBody>
          <a:bodyPr>
            <a:noAutofit/>
          </a:bodyPr>
          <a:lstStyle/>
          <a:p>
            <a:r>
              <a:rPr lang="en-US" sz="3600" b="1" dirty="0" smtClean="0"/>
              <a:t>Exploring Python and Recommender Systems</a:t>
            </a:r>
            <a:endParaRPr lang="en-US" sz="3600" b="1" dirty="0"/>
          </a:p>
        </p:txBody>
      </p:sp>
      <p:sp>
        <p:nvSpPr>
          <p:cNvPr id="5" name="TextBox 4"/>
          <p:cNvSpPr txBox="1"/>
          <p:nvPr/>
        </p:nvSpPr>
        <p:spPr>
          <a:xfrm>
            <a:off x="857251" y="1765492"/>
            <a:ext cx="7829549" cy="3139321"/>
          </a:xfrm>
          <a:prstGeom prst="rect">
            <a:avLst/>
          </a:prstGeom>
          <a:noFill/>
        </p:spPr>
        <p:txBody>
          <a:bodyPr wrap="square" rtlCol="0">
            <a:spAutoFit/>
          </a:bodyPr>
          <a:lstStyle/>
          <a:p>
            <a:r>
              <a:rPr lang="en-US" dirty="0" smtClean="0"/>
              <a:t>Starting on Zacharias, Chapter 2, p. 54, let’s step through the example together.  The data comes from the Book Crossing website.  It exists </a:t>
            </a:r>
            <a:r>
              <a:rPr lang="en-US" dirty="0"/>
              <a:t>in three files at </a:t>
            </a:r>
            <a:r>
              <a:rPr lang="en-US" dirty="0">
                <a:hlinkClick r:id="rId2"/>
              </a:rPr>
              <a:t>http://</a:t>
            </a:r>
            <a:r>
              <a:rPr lang="en-US" dirty="0" smtClean="0">
                <a:hlinkClick r:id="rId2"/>
              </a:rPr>
              <a:t>guidetodatamining.com/assets/data/BX-Dump.zip</a:t>
            </a:r>
            <a:r>
              <a:rPr lang="en-US" dirty="0" smtClean="0"/>
              <a:t> </a:t>
            </a:r>
            <a:endParaRPr lang="en-US" dirty="0"/>
          </a:p>
          <a:p>
            <a:pPr marL="342900" indent="-342900">
              <a:buFont typeface="+mj-lt"/>
              <a:buAutoNum type="arabicPeriod"/>
            </a:pPr>
            <a:r>
              <a:rPr lang="en-US" dirty="0" smtClean="0"/>
              <a:t>BX-Users</a:t>
            </a:r>
          </a:p>
          <a:p>
            <a:pPr marL="342900" indent="-342900">
              <a:buFont typeface="+mj-lt"/>
              <a:buAutoNum type="arabicPeriod"/>
            </a:pPr>
            <a:r>
              <a:rPr lang="en-US" dirty="0" smtClean="0"/>
              <a:t>BX-Books</a:t>
            </a:r>
          </a:p>
          <a:p>
            <a:pPr marL="342900" indent="-342900">
              <a:buFont typeface="+mj-lt"/>
              <a:buAutoNum type="arabicPeriod"/>
            </a:pPr>
            <a:r>
              <a:rPr lang="en-US" dirty="0" smtClean="0"/>
              <a:t>BX-Book-Ratings</a:t>
            </a:r>
          </a:p>
          <a:p>
            <a:r>
              <a:rPr lang="en-US" dirty="0" smtClean="0"/>
              <a:t>Review the recommender code again and load the book data into Python:</a:t>
            </a:r>
          </a:p>
          <a:p>
            <a:endParaRPr lang="en-US" dirty="0" smtClean="0"/>
          </a:p>
          <a:p>
            <a:r>
              <a:rPr lang="en-US" dirty="0"/>
              <a:t>&gt;&gt;&gt; </a:t>
            </a:r>
            <a:r>
              <a:rPr lang="en-US" dirty="0" err="1"/>
              <a:t>r.loadBookDB</a:t>
            </a:r>
            <a:r>
              <a:rPr lang="en-US" dirty="0" smtClean="0"/>
              <a:t>(‘&lt;your path&gt;/BX-Dump</a:t>
            </a:r>
            <a:r>
              <a:rPr lang="en-US" dirty="0"/>
              <a:t>/') </a:t>
            </a:r>
            <a:endParaRPr lang="en-US" dirty="0" smtClean="0"/>
          </a:p>
          <a:p>
            <a:endParaRPr lang="en-US" dirty="0"/>
          </a:p>
          <a:p>
            <a:r>
              <a:rPr lang="en-US" dirty="0" smtClean="0"/>
              <a:t>Then follow the exercise: </a:t>
            </a:r>
            <a:endParaRPr lang="en-US" dirty="0"/>
          </a:p>
        </p:txBody>
      </p:sp>
      <p:pic>
        <p:nvPicPr>
          <p:cNvPr id="67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672" y="4381668"/>
            <a:ext cx="4549945" cy="214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125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6"/>
          <p:cNvSpPr>
            <a:spLocks noGrp="1"/>
          </p:cNvSpPr>
          <p:nvPr>
            <p:ph type="sldNum" sz="quarter" idx="12"/>
          </p:nvPr>
        </p:nvSpPr>
        <p:spPr>
          <a:prstGeom prst="rect">
            <a:avLst/>
          </a:prstGeom>
          <a:noFill/>
        </p:spPr>
        <p:txBody>
          <a:bodyPr/>
          <a:lstStyle/>
          <a:p>
            <a:fld id="{7F6E4ABB-CF7C-4C97-A40F-E898A9F010B4}" type="slidenum">
              <a:rPr lang="en-US" altLang="en-US" smtClean="0"/>
              <a:pPr/>
              <a:t>6</a:t>
            </a:fld>
            <a:endParaRPr lang="en-US" altLang="en-US" smtClean="0"/>
          </a:p>
        </p:txBody>
      </p:sp>
      <p:sp>
        <p:nvSpPr>
          <p:cNvPr id="5123" name="Rectangle 2"/>
          <p:cNvSpPr>
            <a:spLocks noGrp="1" noChangeArrowheads="1"/>
          </p:cNvSpPr>
          <p:nvPr>
            <p:ph type="title" idx="4294967295"/>
          </p:nvPr>
        </p:nvSpPr>
        <p:spPr>
          <a:xfrm>
            <a:off x="857251" y="636586"/>
            <a:ext cx="7391400" cy="860198"/>
          </a:xfrm>
          <a:noFill/>
        </p:spPr>
        <p:txBody>
          <a:bodyPr lIns="92075" tIns="46038" rIns="92075" bIns="46038" anchor="ctr">
            <a:noAutofit/>
          </a:bodyPr>
          <a:lstStyle/>
          <a:p>
            <a:pPr eaLnBrk="1" hangingPunct="1"/>
            <a:r>
              <a:rPr lang="en-US" altLang="en-US" sz="3600" b="1" dirty="0" smtClean="0"/>
              <a:t>Association Analysis</a:t>
            </a:r>
          </a:p>
        </p:txBody>
      </p:sp>
      <p:sp>
        <p:nvSpPr>
          <p:cNvPr id="5124" name="Rectangle 3"/>
          <p:cNvSpPr>
            <a:spLocks noGrp="1" noChangeArrowheads="1"/>
          </p:cNvSpPr>
          <p:nvPr>
            <p:ph type="body" sz="half" idx="4294967295"/>
          </p:nvPr>
        </p:nvSpPr>
        <p:spPr>
          <a:xfrm>
            <a:off x="685800" y="1763482"/>
            <a:ext cx="7562851" cy="4582886"/>
          </a:xfrm>
          <a:noFill/>
        </p:spPr>
        <p:txBody>
          <a:bodyPr lIns="92075" tIns="46038" rIns="92075" bIns="46038">
            <a:normAutofit/>
          </a:bodyPr>
          <a:lstStyle/>
          <a:p>
            <a:pPr marL="0" indent="0">
              <a:spcBef>
                <a:spcPts val="0"/>
              </a:spcBef>
              <a:buNone/>
            </a:pPr>
            <a:r>
              <a:rPr lang="en-US" sz="1800" dirty="0"/>
              <a:t>Association Rule Learning (also called Association Rule Mining) is a common technique used to find associations between many variables. </a:t>
            </a:r>
            <a:endParaRPr lang="en-US" sz="1800" dirty="0" smtClean="0"/>
          </a:p>
          <a:p>
            <a:pPr>
              <a:spcBef>
                <a:spcPts val="0"/>
              </a:spcBef>
            </a:pPr>
            <a:r>
              <a:rPr lang="en-US" sz="1800" dirty="0" smtClean="0"/>
              <a:t>Often </a:t>
            </a:r>
            <a:r>
              <a:rPr lang="en-US" sz="1800" dirty="0"/>
              <a:t>used by grocery stores, retailers, and anyone with a large transactional databases. </a:t>
            </a:r>
            <a:endParaRPr lang="en-US" sz="1800" dirty="0" smtClean="0"/>
          </a:p>
          <a:p>
            <a:pPr>
              <a:spcBef>
                <a:spcPts val="0"/>
              </a:spcBef>
            </a:pPr>
            <a:r>
              <a:rPr lang="en-US" sz="1800" dirty="0" smtClean="0"/>
              <a:t>It’s </a:t>
            </a:r>
            <a:r>
              <a:rPr lang="en-US" sz="1800" dirty="0"/>
              <a:t>the same way that Target knows </a:t>
            </a:r>
            <a:r>
              <a:rPr lang="en-US" sz="1800" dirty="0" smtClean="0"/>
              <a:t>you are </a:t>
            </a:r>
            <a:r>
              <a:rPr lang="en-US" sz="1800" dirty="0"/>
              <a:t>pregnant or when you’re buying an item on Amazon.com they know what else you want to buy. The same idea extends to Pandora.com knowing what song you want to listen to next. </a:t>
            </a:r>
            <a:endParaRPr lang="en-US" sz="1800" dirty="0" smtClean="0"/>
          </a:p>
          <a:p>
            <a:pPr>
              <a:spcBef>
                <a:spcPts val="0"/>
              </a:spcBef>
            </a:pPr>
            <a:r>
              <a:rPr lang="en-US" sz="1800" dirty="0" smtClean="0"/>
              <a:t>All </a:t>
            </a:r>
            <a:r>
              <a:rPr lang="en-US" sz="1800" dirty="0"/>
              <a:t>of these incorporate, at some level, data mining concepts and association rule algorithms</a:t>
            </a:r>
            <a:endParaRPr lang="en-US" altLang="en-US" sz="1800" dirty="0" smtClean="0"/>
          </a:p>
        </p:txBody>
      </p:sp>
      <p:pic>
        <p:nvPicPr>
          <p:cNvPr id="71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473" y="4674496"/>
            <a:ext cx="1426029" cy="1426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16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6028" y="4810569"/>
            <a:ext cx="1153885" cy="1153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16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4065" y="4848670"/>
            <a:ext cx="1077682" cy="1077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Week 5 quiz</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60</a:t>
            </a:fld>
            <a:endParaRPr lang="en-US"/>
          </a:p>
        </p:txBody>
      </p:sp>
    </p:spTree>
    <p:extLst>
      <p:ext uri="{BB962C8B-B14F-4D97-AF65-F5344CB8AC3E}">
        <p14:creationId xmlns:p14="http://schemas.microsoft.com/office/powerpoint/2010/main" val="1194266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dirty="0"/>
          </a:p>
        </p:txBody>
      </p:sp>
      <p:sp>
        <p:nvSpPr>
          <p:cNvPr id="3" name="Slide Number Placeholder 2"/>
          <p:cNvSpPr>
            <a:spLocks noGrp="1"/>
          </p:cNvSpPr>
          <p:nvPr>
            <p:ph type="sldNum" sz="quarter" idx="12"/>
          </p:nvPr>
        </p:nvSpPr>
        <p:spPr/>
        <p:txBody>
          <a:bodyPr/>
          <a:lstStyle/>
          <a:p>
            <a:fld id="{88DB4E7A-C1B1-C24D-81B4-E5D54657DD52}" type="slidenum">
              <a:rPr lang="en-US" smtClean="0"/>
              <a:pPr/>
              <a:t>61</a:t>
            </a:fld>
            <a:endParaRPr lang="en-US"/>
          </a:p>
        </p:txBody>
      </p:sp>
      <p:sp>
        <p:nvSpPr>
          <p:cNvPr id="4" name="Title 3"/>
          <p:cNvSpPr>
            <a:spLocks noGrp="1"/>
          </p:cNvSpPr>
          <p:nvPr>
            <p:ph type="title" idx="4294967295"/>
          </p:nvPr>
        </p:nvSpPr>
        <p:spPr>
          <a:xfrm>
            <a:off x="928468" y="872196"/>
            <a:ext cx="7758332" cy="742209"/>
          </a:xfrm>
        </p:spPr>
        <p:txBody>
          <a:bodyPr>
            <a:normAutofit/>
          </a:bodyPr>
          <a:lstStyle/>
          <a:p>
            <a:r>
              <a:rPr lang="en-US" sz="3600" b="1" dirty="0" smtClean="0"/>
              <a:t>Week 5 Quiz</a:t>
            </a:r>
            <a:endParaRPr lang="en-US" sz="3600" b="1" dirty="0"/>
          </a:p>
        </p:txBody>
      </p:sp>
      <p:sp>
        <p:nvSpPr>
          <p:cNvPr id="5" name="Rectangle 4"/>
          <p:cNvSpPr/>
          <p:nvPr/>
        </p:nvSpPr>
        <p:spPr>
          <a:xfrm>
            <a:off x="513471" y="1897690"/>
            <a:ext cx="8124092" cy="4770537"/>
          </a:xfrm>
          <a:prstGeom prst="rect">
            <a:avLst/>
          </a:prstGeom>
        </p:spPr>
        <p:txBody>
          <a:bodyPr wrap="square">
            <a:spAutoFit/>
          </a:bodyPr>
          <a:lstStyle/>
          <a:p>
            <a:r>
              <a:rPr lang="en-US" dirty="0"/>
              <a:t>As an extra exercise to </a:t>
            </a:r>
            <a:r>
              <a:rPr lang="en-US" u="sng" dirty="0">
                <a:hlinkClick r:id="rId2"/>
              </a:rPr>
              <a:t>Chapter 2</a:t>
            </a:r>
            <a:r>
              <a:rPr lang="en-US" dirty="0"/>
              <a:t>, the Guide To Data </a:t>
            </a:r>
            <a:r>
              <a:rPr lang="en-US" dirty="0" err="1"/>
              <a:t>Minining</a:t>
            </a:r>
            <a:r>
              <a:rPr lang="en-US" dirty="0"/>
              <a:t> book website has a file containing </a:t>
            </a:r>
            <a:r>
              <a:rPr lang="en-US" u="sng" dirty="0">
                <a:hlinkClick r:id="rId3"/>
              </a:rPr>
              <a:t>movie ratings for 25 movies</a:t>
            </a:r>
            <a:r>
              <a:rPr lang="en-US" dirty="0"/>
              <a:t>.  Based on the </a:t>
            </a:r>
            <a:r>
              <a:rPr lang="en-US" u="sng" dirty="0">
                <a:hlinkClick r:id="rId4"/>
              </a:rPr>
              <a:t>recommender.py</a:t>
            </a:r>
            <a:r>
              <a:rPr lang="en-US" dirty="0"/>
              <a:t> code discussed last week and this week:</a:t>
            </a:r>
            <a:r>
              <a:rPr lang="en-US" dirty="0" smtClean="0"/>
              <a:t> </a:t>
            </a:r>
            <a:endParaRPr lang="en-US" dirty="0" smtClean="0"/>
          </a:p>
          <a:p>
            <a:endParaRPr lang="en-US" sz="800" dirty="0"/>
          </a:p>
          <a:p>
            <a:pPr marL="285750" indent="-285750">
              <a:buFont typeface="Arial" panose="020B0604020202020204" pitchFamily="34" charset="0"/>
              <a:buChar char="•"/>
            </a:pPr>
            <a:r>
              <a:rPr lang="en-US" smtClean="0"/>
              <a:t>If </a:t>
            </a:r>
            <a:r>
              <a:rPr lang="en-US" dirty="0" smtClean="0"/>
              <a:t>you choose to use Python, create a function that loads </a:t>
            </a:r>
            <a:r>
              <a:rPr lang="en-US" dirty="0"/>
              <a:t>the data into your classifier. </a:t>
            </a:r>
            <a:r>
              <a:rPr lang="en-US" dirty="0" smtClean="0"/>
              <a:t> If you choose to use R, set up your script to load the data into your data frame.</a:t>
            </a:r>
          </a:p>
          <a:p>
            <a:pPr marL="285750" indent="-285750">
              <a:buFont typeface="Arial" panose="020B0604020202020204" pitchFamily="34" charset="0"/>
              <a:buChar char="•"/>
            </a:pPr>
            <a:r>
              <a:rPr lang="en-US" dirty="0" smtClean="0"/>
              <a:t>If you choose to use Python, add to the recommend </a:t>
            </a:r>
            <a:r>
              <a:rPr lang="en-US" dirty="0"/>
              <a:t>method </a:t>
            </a:r>
            <a:r>
              <a:rPr lang="en-US" dirty="0" smtClean="0"/>
              <a:t>to recommend </a:t>
            </a:r>
            <a:r>
              <a:rPr lang="en-US" dirty="0"/>
              <a:t>movies for a specific person</a:t>
            </a:r>
            <a:r>
              <a:rPr lang="en-US" dirty="0" smtClean="0"/>
              <a:t>.  If you choose to use R, follow the </a:t>
            </a:r>
            <a:r>
              <a:rPr lang="en-US" dirty="0" err="1" smtClean="0"/>
              <a:t>apriori</a:t>
            </a:r>
            <a:r>
              <a:rPr lang="en-US" dirty="0" smtClean="0"/>
              <a:t> instructions earlier in this slide deck and any of the distance formulas discussed in earlier weeks.</a:t>
            </a:r>
          </a:p>
          <a:p>
            <a:endParaRPr lang="en-US" sz="800" dirty="0"/>
          </a:p>
          <a:p>
            <a:r>
              <a:rPr lang="en-US" b="1" dirty="0" smtClean="0"/>
              <a:t>Answer the following questions (5 pts each):</a:t>
            </a:r>
          </a:p>
          <a:p>
            <a:pPr marL="342900" indent="-342900">
              <a:buAutoNum type="arabicPeriod"/>
            </a:pPr>
            <a:r>
              <a:rPr lang="en-US" dirty="0" smtClean="0"/>
              <a:t>What associations have you discovered about the movie ratings?</a:t>
            </a:r>
          </a:p>
          <a:p>
            <a:pPr marL="342900" indent="-342900">
              <a:buAutoNum type="arabicPeriod"/>
            </a:pPr>
            <a:r>
              <a:rPr lang="en-US" dirty="0" smtClean="0"/>
              <a:t>What is the most prevalent general rule for movie ratings in your dataset? (Remember the children in 2</a:t>
            </a:r>
            <a:r>
              <a:rPr lang="en-US" baseline="30000" dirty="0" smtClean="0"/>
              <a:t>nd</a:t>
            </a:r>
            <a:r>
              <a:rPr lang="en-US" dirty="0" smtClean="0"/>
              <a:t> class on the Titanic!) </a:t>
            </a:r>
          </a:p>
          <a:p>
            <a:r>
              <a:rPr lang="en-US" dirty="0" smtClean="0"/>
              <a:t>	</a:t>
            </a:r>
            <a:r>
              <a:rPr lang="en-US" b="1" dirty="0" smtClean="0"/>
              <a:t>Remember to show your work!</a:t>
            </a:r>
          </a:p>
          <a:p>
            <a:pPr marL="342900" indent="-342900">
              <a:buAutoNum type="arabicPeriod"/>
            </a:pPr>
            <a:endParaRPr lang="en-US" dirty="0"/>
          </a:p>
        </p:txBody>
      </p:sp>
    </p:spTree>
    <p:extLst>
      <p:ext uri="{BB962C8B-B14F-4D97-AF65-F5344CB8AC3E}">
        <p14:creationId xmlns:p14="http://schemas.microsoft.com/office/powerpoint/2010/main" val="4195674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Final project_5</a:t>
            </a:r>
            <a:endParaRPr lang="en-US" dirty="0"/>
          </a:p>
        </p:txBody>
      </p:sp>
      <p:sp>
        <p:nvSpPr>
          <p:cNvPr id="6" name="Text Placeholder 5"/>
          <p:cNvSpPr>
            <a:spLocks noGrp="1"/>
          </p:cNvSpPr>
          <p:nvPr>
            <p:ph type="body" idx="1"/>
          </p:nvPr>
        </p:nvSpPr>
        <p:spPr/>
        <p:txBody>
          <a:bodyPr/>
          <a:lstStyle/>
          <a:p>
            <a:endParaRPr lang="en-US"/>
          </a:p>
        </p:txBody>
      </p:sp>
      <p:sp>
        <p:nvSpPr>
          <p:cNvPr id="2" name="Date Placeholder 1"/>
          <p:cNvSpPr>
            <a:spLocks noGrp="1"/>
          </p:cNvSpPr>
          <p:nvPr>
            <p:ph type="dt" sz="half" idx="4294967295"/>
          </p:nvPr>
        </p:nvSpPr>
        <p:spPr>
          <a:xfrm>
            <a:off x="0" y="6356350"/>
            <a:ext cx="2133600" cy="365125"/>
          </a:xfrm>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4294967295"/>
          </p:nvPr>
        </p:nvSpPr>
        <p:spPr>
          <a:xfrm>
            <a:off x="7010400" y="6356350"/>
            <a:ext cx="2133600" cy="365125"/>
          </a:xfrm>
        </p:spPr>
        <p:txBody>
          <a:bodyPr/>
          <a:lstStyle/>
          <a:p>
            <a:fld id="{88DB4E7A-C1B1-C24D-81B4-E5D54657DD52}" type="slidenum">
              <a:rPr lang="en-US" smtClean="0"/>
              <a:pPr/>
              <a:t>62</a:t>
            </a:fld>
            <a:endParaRPr lang="en-US"/>
          </a:p>
        </p:txBody>
      </p:sp>
    </p:spTree>
    <p:extLst>
      <p:ext uri="{BB962C8B-B14F-4D97-AF65-F5344CB8AC3E}">
        <p14:creationId xmlns:p14="http://schemas.microsoft.com/office/powerpoint/2010/main" val="1699152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normAutofit/>
          </a:bodyPr>
          <a:lstStyle/>
          <a:p>
            <a:r>
              <a:rPr lang="en-US" sz="3600" b="1" dirty="0" smtClean="0"/>
              <a:t>Final Project 5:  </a:t>
            </a:r>
            <a:r>
              <a:rPr lang="en-US" sz="3600" b="1" dirty="0" err="1" smtClean="0"/>
              <a:t>Apriori</a:t>
            </a:r>
            <a:endParaRPr lang="en-US" sz="3600" b="1" dirty="0"/>
          </a:p>
        </p:txBody>
      </p:sp>
      <p:sp>
        <p:nvSpPr>
          <p:cNvPr id="5" name="Rectangle 4"/>
          <p:cNvSpPr/>
          <p:nvPr/>
        </p:nvSpPr>
        <p:spPr>
          <a:xfrm>
            <a:off x="857251" y="1720840"/>
            <a:ext cx="7391400" cy="2862322"/>
          </a:xfrm>
          <a:prstGeom prst="rect">
            <a:avLst/>
          </a:prstGeom>
        </p:spPr>
        <p:txBody>
          <a:bodyPr wrap="square">
            <a:spAutoFit/>
          </a:bodyPr>
          <a:lstStyle/>
          <a:p>
            <a:r>
              <a:rPr lang="en-US" dirty="0"/>
              <a:t>Using R or Python, preprocess your dataset to run with </a:t>
            </a:r>
            <a:r>
              <a:rPr lang="en-US" dirty="0" err="1"/>
              <a:t>Apriori</a:t>
            </a:r>
            <a:r>
              <a:rPr lang="en-US" dirty="0"/>
              <a:t> and then run the </a:t>
            </a:r>
            <a:r>
              <a:rPr lang="en-US" dirty="0" err="1"/>
              <a:t>Apriori</a:t>
            </a:r>
            <a:r>
              <a:rPr lang="en-US" dirty="0"/>
              <a:t> algorithm.  Change the support and confidence measures until you get optimal results.  Then answer the following questions on one single-spaced </a:t>
            </a:r>
            <a:r>
              <a:rPr lang="en-US"/>
              <a:t>page</a:t>
            </a:r>
            <a:r>
              <a:rPr lang="en-US" smtClean="0"/>
              <a:t>:</a:t>
            </a:r>
          </a:p>
          <a:p>
            <a:endParaRPr lang="en-US" dirty="0"/>
          </a:p>
          <a:p>
            <a:pPr marL="342900" indent="-342900">
              <a:buFont typeface="+mj-lt"/>
              <a:buAutoNum type="arabicPeriod"/>
            </a:pPr>
            <a:r>
              <a:rPr lang="en-US" dirty="0"/>
              <a:t>How did you adjust support and confidence to achieve optimal results? </a:t>
            </a:r>
          </a:p>
          <a:p>
            <a:pPr marL="342900" indent="-342900">
              <a:buFont typeface="+mj-lt"/>
              <a:buAutoNum type="arabicPeriod"/>
            </a:pPr>
            <a:r>
              <a:rPr lang="en-US" dirty="0"/>
              <a:t>Show your work.  What do the results tell you about the data?</a:t>
            </a:r>
          </a:p>
          <a:p>
            <a:endParaRPr lang="en-US" dirty="0" smtClean="0"/>
          </a:p>
          <a:p>
            <a:r>
              <a:rPr lang="en-US" dirty="0" smtClean="0"/>
              <a:t>Remember </a:t>
            </a:r>
            <a:r>
              <a:rPr lang="en-US" dirty="0"/>
              <a:t>to include your R or Python solution path and output.</a:t>
            </a:r>
          </a:p>
        </p:txBody>
      </p:sp>
    </p:spTree>
    <p:extLst>
      <p:ext uri="{BB962C8B-B14F-4D97-AF65-F5344CB8AC3E}">
        <p14:creationId xmlns:p14="http://schemas.microsoft.com/office/powerpoint/2010/main" val="3509860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64</a:t>
            </a:fld>
            <a:endParaRPr lang="en-US"/>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Session</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4147465123"/>
              </p:ext>
            </p:extLst>
          </p:nvPr>
        </p:nvGraphicFramePr>
        <p:xfrm>
          <a:off x="413657" y="1709738"/>
          <a:ext cx="8273142" cy="4333240"/>
        </p:xfrm>
        <a:graphic>
          <a:graphicData uri="http://schemas.openxmlformats.org/drawingml/2006/table">
            <a:tbl>
              <a:tblPr firstRow="1" firstCol="1" bandRow="1">
                <a:tableStyleId>{5C22544A-7EE6-4342-B048-85BDC9FD1C3A}</a:tableStyleId>
              </a:tblPr>
              <a:tblGrid>
                <a:gridCol w="526626"/>
                <a:gridCol w="1969194"/>
                <a:gridCol w="3451011"/>
                <a:gridCol w="2326311"/>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a:effectLst/>
                        </a:rPr>
                        <a:t>Reading</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Sunday 11:59 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6</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solidFill>
                            <a:srgbClr val="000000"/>
                          </a:solidFill>
                          <a:effectLst/>
                          <a:latin typeface="Calibri"/>
                          <a:ea typeface="Times New Roman"/>
                          <a:cs typeface="Calibri"/>
                        </a:rPr>
                        <a:t>Patterns, Associations, Correlations:  Frequent Pattern Growth, Measures of Interestingness</a:t>
                      </a:r>
                      <a:endParaRPr lang="en-US" sz="1600">
                        <a:effectLst/>
                        <a:latin typeface="Calibri"/>
                        <a:ea typeface="Times New Roman"/>
                        <a:cs typeface="Times New Roman"/>
                      </a:endParaRPr>
                    </a:p>
                  </a:txBody>
                  <a:tcPr marL="68580" marR="68580" marT="0" marB="0"/>
                </a:tc>
                <a:tc>
                  <a:txBody>
                    <a:bodyPr/>
                    <a:lstStyle/>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Witten/Eibe </a:t>
                      </a:r>
                      <a:r>
                        <a:rPr lang="en-US" sz="1600">
                          <a:solidFill>
                            <a:srgbClr val="000000"/>
                          </a:solidFill>
                          <a:effectLst/>
                          <a:latin typeface="Calibri"/>
                          <a:ea typeface="Times New Roman"/>
                          <a:cs typeface="Calibri"/>
                        </a:rPr>
                        <a:t>6.3, 6.7, 11.7</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Zacharski 3</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u="sng">
                          <a:solidFill>
                            <a:srgbClr val="0000FF"/>
                          </a:solidFill>
                          <a:effectLst/>
                          <a:latin typeface="Calibri"/>
                          <a:ea typeface="Times New Roman"/>
                          <a:cs typeface="Calibri"/>
                          <a:hlinkClick r:id="rId2"/>
                        </a:rPr>
                        <a:t>How to Define and Visualize Sentiment Data (Tutorial)</a:t>
                      </a:r>
                      <a:r>
                        <a:rPr lang="en-US" sz="1600">
                          <a:effectLst/>
                          <a:latin typeface="Calibri"/>
                          <a:ea typeface="Times New Roman"/>
                          <a:cs typeface="Calibri"/>
                        </a:rPr>
                        <a:t> </a:t>
                      </a:r>
                      <a:endParaRPr lang="en-US" sz="1600">
                        <a:effectLst/>
                        <a:latin typeface="Calibri"/>
                        <a:ea typeface="Times New Roman"/>
                        <a:cs typeface="Times New Roman"/>
                      </a:endParaRPr>
                    </a:p>
                    <a:p>
                      <a:pPr marL="342900" marR="0" lvl="0" indent="-342900">
                        <a:lnSpc>
                          <a:spcPct val="115000"/>
                        </a:lnSpc>
                        <a:spcBef>
                          <a:spcPts val="0"/>
                        </a:spcBef>
                        <a:spcAft>
                          <a:spcPts val="0"/>
                        </a:spcAft>
                        <a:buFont typeface="Symbol"/>
                        <a:buChar char=""/>
                      </a:pPr>
                      <a:r>
                        <a:rPr lang="en-US" sz="1600">
                          <a:effectLst/>
                          <a:latin typeface="Calibri"/>
                          <a:ea typeface="Times New Roman"/>
                          <a:cs typeface="Calibri"/>
                        </a:rPr>
                        <a:t>YouTube videos as posted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b="1" dirty="0">
                          <a:effectLst/>
                          <a:latin typeface="Calibri"/>
                          <a:ea typeface="Times New Roman"/>
                          <a:cs typeface="Calibri"/>
                        </a:rPr>
                        <a:t>MW Quiz 6</a:t>
                      </a:r>
                      <a:r>
                        <a:rPr lang="en-US" sz="1600" dirty="0">
                          <a:effectLst/>
                          <a:latin typeface="Calibri"/>
                          <a:ea typeface="Times New Roman"/>
                          <a:cs typeface="Calibri"/>
                        </a:rPr>
                        <a:t>:  Correlation Exercise</a:t>
                      </a:r>
                      <a:endParaRPr lang="en-US" sz="1600" dirty="0">
                        <a:effectLst/>
                        <a:latin typeface="Calibri"/>
                        <a:ea typeface="Times New Roman"/>
                        <a:cs typeface="Times New Roman"/>
                      </a:endParaRPr>
                    </a:p>
                    <a:p>
                      <a:pPr marL="0" marR="0">
                        <a:lnSpc>
                          <a:spcPct val="115000"/>
                        </a:lnSpc>
                        <a:spcBef>
                          <a:spcPts val="0"/>
                        </a:spcBef>
                        <a:spcAft>
                          <a:spcPts val="1000"/>
                        </a:spcAft>
                      </a:pPr>
                      <a:r>
                        <a:rPr lang="en-US" sz="1600" b="1" dirty="0">
                          <a:effectLst/>
                          <a:latin typeface="Calibri"/>
                          <a:ea typeface="Times New Roman"/>
                          <a:cs typeface="Calibri"/>
                        </a:rPr>
                        <a:t>S</a:t>
                      </a:r>
                      <a:r>
                        <a:rPr lang="en-US" sz="1600" dirty="0">
                          <a:effectLst/>
                          <a:latin typeface="Calibri"/>
                          <a:ea typeface="Times New Roman"/>
                          <a:cs typeface="Calibri"/>
                        </a:rPr>
                        <a:t>:  </a:t>
                      </a:r>
                      <a:r>
                        <a:rPr lang="en-US" sz="1600" b="1" dirty="0">
                          <a:effectLst/>
                          <a:latin typeface="Calibri"/>
                          <a:ea typeface="Times New Roman"/>
                          <a:cs typeface="Calibri"/>
                        </a:rPr>
                        <a:t>FINAL_PROJECT_6</a:t>
                      </a:r>
                      <a:r>
                        <a:rPr lang="en-US" sz="1600" dirty="0">
                          <a:effectLst/>
                          <a:latin typeface="Calibri"/>
                          <a:ea typeface="Times New Roman"/>
                          <a:cs typeface="Calibri"/>
                        </a:rPr>
                        <a:t>:  Using R, preprocess your dataset to run with </a:t>
                      </a:r>
                      <a:r>
                        <a:rPr lang="en-US" sz="1600" dirty="0" err="1">
                          <a:effectLst/>
                          <a:latin typeface="Calibri"/>
                          <a:ea typeface="Times New Roman"/>
                          <a:cs typeface="Calibri"/>
                        </a:rPr>
                        <a:t>Apriori</a:t>
                      </a:r>
                      <a:r>
                        <a:rPr lang="en-US" sz="1600" dirty="0">
                          <a:effectLst/>
                          <a:latin typeface="Calibri"/>
                          <a:ea typeface="Times New Roman"/>
                          <a:cs typeface="Calibri"/>
                        </a:rPr>
                        <a:t> and FP Growth.  Then run both algorithms and compare the output.  Which algorithm produces better results and why?  What do the results tell you about the attributes in your dataset?</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295658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p>
            <a:fld id="{20729202-32E9-4070-BD92-1FD754A559C9}" type="slidenum">
              <a:rPr lang="en-US" altLang="en-US" smtClean="0"/>
              <a:pPr/>
              <a:t>7</a:t>
            </a:fld>
            <a:endParaRPr lang="en-US" altLang="en-US" smtClean="0"/>
          </a:p>
        </p:txBody>
      </p:sp>
      <p:sp>
        <p:nvSpPr>
          <p:cNvPr id="7171" name="Rectangle 2"/>
          <p:cNvSpPr>
            <a:spLocks noGrp="1" noChangeArrowheads="1"/>
          </p:cNvSpPr>
          <p:nvPr>
            <p:ph type="title" idx="4294967295"/>
          </p:nvPr>
        </p:nvSpPr>
        <p:spPr>
          <a:xfrm>
            <a:off x="857251" y="718231"/>
            <a:ext cx="7391400" cy="860198"/>
          </a:xfrm>
        </p:spPr>
        <p:txBody>
          <a:bodyPr>
            <a:noAutofit/>
          </a:bodyPr>
          <a:lstStyle/>
          <a:p>
            <a:pPr eaLnBrk="1" hangingPunct="1"/>
            <a:r>
              <a:rPr lang="en-US" altLang="en-US" sz="3600" b="1" dirty="0" smtClean="0"/>
              <a:t>Frequent Patterns (FP)</a:t>
            </a:r>
          </a:p>
        </p:txBody>
      </p:sp>
      <p:sp>
        <p:nvSpPr>
          <p:cNvPr id="7172" name="Rectangle 3"/>
          <p:cNvSpPr>
            <a:spLocks noGrp="1" noChangeArrowheads="1"/>
          </p:cNvSpPr>
          <p:nvPr>
            <p:ph type="body" idx="4294967295"/>
          </p:nvPr>
        </p:nvSpPr>
        <p:spPr>
          <a:xfrm>
            <a:off x="857250" y="1779813"/>
            <a:ext cx="7391401" cy="4147458"/>
          </a:xfrm>
        </p:spPr>
        <p:txBody>
          <a:bodyPr>
            <a:normAutofit/>
          </a:bodyPr>
          <a:lstStyle/>
          <a:p>
            <a:pPr eaLnBrk="1" hangingPunct="1">
              <a:spcBef>
                <a:spcPts val="0"/>
              </a:spcBef>
            </a:pPr>
            <a:r>
              <a:rPr lang="en-US" altLang="en-US" sz="1800" dirty="0" smtClean="0"/>
              <a:t>An intrinsic and important property of datasets </a:t>
            </a:r>
          </a:p>
          <a:p>
            <a:pPr eaLnBrk="1" hangingPunct="1">
              <a:spcBef>
                <a:spcPts val="0"/>
              </a:spcBef>
            </a:pPr>
            <a:r>
              <a:rPr lang="en-US" altLang="en-US" sz="1800" dirty="0" smtClean="0"/>
              <a:t>Foundation for many essential data mining tasks</a:t>
            </a:r>
          </a:p>
          <a:p>
            <a:pPr lvl="1" eaLnBrk="1" hangingPunct="1">
              <a:spcBef>
                <a:spcPts val="0"/>
              </a:spcBef>
            </a:pPr>
            <a:r>
              <a:rPr lang="en-US" altLang="en-US" sz="1800" dirty="0" smtClean="0"/>
              <a:t>Association, correlation, and causality analysis</a:t>
            </a:r>
          </a:p>
          <a:p>
            <a:pPr lvl="1" eaLnBrk="1" hangingPunct="1">
              <a:spcBef>
                <a:spcPts val="0"/>
              </a:spcBef>
            </a:pPr>
            <a:r>
              <a:rPr lang="en-US" altLang="en-US" sz="1800" dirty="0" smtClean="0"/>
              <a:t>Sequential, structural (e.g., sub-graph) patterns</a:t>
            </a:r>
          </a:p>
          <a:p>
            <a:pPr lvl="1" eaLnBrk="1" hangingPunct="1">
              <a:spcBef>
                <a:spcPts val="0"/>
              </a:spcBef>
            </a:pPr>
            <a:r>
              <a:rPr lang="en-US" altLang="en-US" sz="1800" dirty="0" smtClean="0"/>
              <a:t>Pattern analysis in spatiotemporal, multimedia, time-series, and stream data </a:t>
            </a:r>
          </a:p>
          <a:p>
            <a:pPr lvl="1" eaLnBrk="1" hangingPunct="1">
              <a:spcBef>
                <a:spcPts val="0"/>
              </a:spcBef>
            </a:pPr>
            <a:r>
              <a:rPr lang="en-US" altLang="en-US" sz="1800" dirty="0" smtClean="0"/>
              <a:t>Classification: discriminative, frequent pattern analysis</a:t>
            </a:r>
          </a:p>
          <a:p>
            <a:pPr lvl="1" eaLnBrk="1" hangingPunct="1">
              <a:spcBef>
                <a:spcPts val="0"/>
              </a:spcBef>
            </a:pPr>
            <a:r>
              <a:rPr lang="en-US" altLang="en-US" sz="1800" dirty="0" smtClean="0"/>
              <a:t>Cluster analysis: frequent pattern-based clustering</a:t>
            </a:r>
          </a:p>
          <a:p>
            <a:pPr lvl="1" eaLnBrk="1" hangingPunct="1">
              <a:spcBef>
                <a:spcPts val="0"/>
              </a:spcBef>
            </a:pPr>
            <a:r>
              <a:rPr lang="en-US" altLang="en-US" sz="1800" dirty="0" smtClean="0"/>
              <a:t>Data warehousing: iceberg cube and cube-gradient </a:t>
            </a:r>
          </a:p>
          <a:p>
            <a:pPr lvl="1" eaLnBrk="1" hangingPunct="1">
              <a:spcBef>
                <a:spcPts val="0"/>
              </a:spcBef>
            </a:pPr>
            <a:r>
              <a:rPr lang="en-US" altLang="en-US" sz="1800" dirty="0" smtClean="0"/>
              <a:t>Semantic data compression: fascicles</a:t>
            </a:r>
          </a:p>
          <a:p>
            <a:pPr lvl="1" eaLnBrk="1" hangingPunct="1">
              <a:spcBef>
                <a:spcPts val="0"/>
              </a:spcBef>
            </a:pPr>
            <a:r>
              <a:rPr lang="en-US" altLang="en-US" sz="1800" dirty="0" smtClean="0"/>
              <a:t>Broad applications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2D8DC36-571B-4AE0-9AD1-2B744D3F4087}" type="slidenum">
              <a:rPr lang="en-US"/>
              <a:pPr/>
              <a:t>8</a:t>
            </a:fld>
            <a:endParaRPr lang="en-US"/>
          </a:p>
        </p:txBody>
      </p:sp>
      <p:sp>
        <p:nvSpPr>
          <p:cNvPr id="678916" name="Rectangle 4"/>
          <p:cNvSpPr>
            <a:spLocks noGrp="1" noChangeArrowheads="1"/>
          </p:cNvSpPr>
          <p:nvPr>
            <p:ph type="title" idx="4294967295"/>
          </p:nvPr>
        </p:nvSpPr>
        <p:spPr>
          <a:xfrm>
            <a:off x="457200" y="816428"/>
            <a:ext cx="8229600" cy="797977"/>
          </a:xfrm>
        </p:spPr>
        <p:txBody>
          <a:bodyPr>
            <a:normAutofit/>
          </a:bodyPr>
          <a:lstStyle/>
          <a:p>
            <a:r>
              <a:rPr lang="en-US" sz="3600" b="1" dirty="0"/>
              <a:t>What Is Association Mining?</a:t>
            </a:r>
          </a:p>
        </p:txBody>
      </p:sp>
      <p:sp>
        <p:nvSpPr>
          <p:cNvPr id="678917" name="Rectangle 5"/>
          <p:cNvSpPr>
            <a:spLocks noGrp="1" noChangeArrowheads="1"/>
          </p:cNvSpPr>
          <p:nvPr>
            <p:ph type="body" idx="4294967295"/>
          </p:nvPr>
        </p:nvSpPr>
        <p:spPr>
          <a:xfrm>
            <a:off x="857251" y="1787236"/>
            <a:ext cx="7391400" cy="4156364"/>
          </a:xfrm>
        </p:spPr>
        <p:txBody>
          <a:bodyPr>
            <a:normAutofit/>
          </a:bodyPr>
          <a:lstStyle/>
          <a:p>
            <a:pPr>
              <a:lnSpc>
                <a:spcPct val="80000"/>
              </a:lnSpc>
            </a:pPr>
            <a:r>
              <a:rPr lang="en-US" sz="1600" dirty="0"/>
              <a:t>Association rule mining:</a:t>
            </a:r>
          </a:p>
          <a:p>
            <a:pPr lvl="1">
              <a:lnSpc>
                <a:spcPct val="80000"/>
              </a:lnSpc>
            </a:pPr>
            <a:r>
              <a:rPr lang="en-US" sz="1600" dirty="0"/>
              <a:t>Finding frequent patterns, associations, correlations, or causal structures among sets of items or objects in transaction databases, relational databases, and other information repositories.</a:t>
            </a:r>
          </a:p>
          <a:p>
            <a:pPr lvl="1">
              <a:lnSpc>
                <a:spcPct val="80000"/>
              </a:lnSpc>
            </a:pPr>
            <a:r>
              <a:rPr lang="en-US" sz="1600" dirty="0">
                <a:solidFill>
                  <a:schemeClr val="tx2"/>
                </a:solidFill>
              </a:rPr>
              <a:t>Frequent pattern</a:t>
            </a:r>
            <a:r>
              <a:rPr lang="en-US" sz="1600" dirty="0"/>
              <a:t>: pattern (set of items, sequence, etc.) that occurs frequently in a database [AIS93]</a:t>
            </a:r>
          </a:p>
          <a:p>
            <a:pPr>
              <a:lnSpc>
                <a:spcPct val="80000"/>
              </a:lnSpc>
            </a:pPr>
            <a:r>
              <a:rPr lang="en-US" sz="1600" dirty="0"/>
              <a:t>Motivation: finding regularities in data</a:t>
            </a:r>
          </a:p>
          <a:p>
            <a:pPr lvl="1">
              <a:lnSpc>
                <a:spcPct val="80000"/>
              </a:lnSpc>
            </a:pPr>
            <a:r>
              <a:rPr lang="en-US" sz="1600" dirty="0"/>
              <a:t>What products were often purchased together? — Beer and diapers?!</a:t>
            </a:r>
          </a:p>
          <a:p>
            <a:pPr lvl="1">
              <a:lnSpc>
                <a:spcPct val="80000"/>
              </a:lnSpc>
            </a:pPr>
            <a:r>
              <a:rPr lang="en-US" sz="1600" dirty="0"/>
              <a:t>What are the subsequent purchases after buying a PC?</a:t>
            </a:r>
          </a:p>
          <a:p>
            <a:pPr lvl="1">
              <a:lnSpc>
                <a:spcPct val="80000"/>
              </a:lnSpc>
            </a:pPr>
            <a:r>
              <a:rPr lang="en-US" sz="1600" dirty="0"/>
              <a:t>What kinds of DNA are sensitive to this new drug?</a:t>
            </a:r>
          </a:p>
          <a:p>
            <a:pPr lvl="1">
              <a:lnSpc>
                <a:spcPct val="80000"/>
              </a:lnSpc>
            </a:pPr>
            <a:r>
              <a:rPr lang="en-US" sz="1600" dirty="0"/>
              <a:t>Can we automatically classify web documents</a:t>
            </a:r>
            <a:r>
              <a:rPr lang="en-US" sz="1600" dirty="0" smtClean="0"/>
              <a:t>?</a:t>
            </a:r>
          </a:p>
        </p:txBody>
      </p:sp>
      <p:sp>
        <p:nvSpPr>
          <p:cNvPr id="6" name="TextBox 5"/>
          <p:cNvSpPr txBox="1"/>
          <p:nvPr/>
        </p:nvSpPr>
        <p:spPr>
          <a:xfrm>
            <a:off x="1052938" y="5493217"/>
            <a:ext cx="6960178"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solidFill>
                  <a:schemeClr val="tx1"/>
                </a:solidFill>
              </a:rPr>
              <a:t>Association Rules can predict any attribute and combination thereof, not just the class. </a:t>
            </a:r>
            <a:endParaRPr lang="en-US" dirty="0">
              <a:solidFill>
                <a:schemeClr val="tx1"/>
              </a:solidFill>
            </a:endParaRPr>
          </a:p>
        </p:txBody>
      </p:sp>
      <p:pic>
        <p:nvPicPr>
          <p:cNvPr id="711682" name="Picture 2"/>
          <p:cNvPicPr>
            <a:picLocks noChangeAspect="1" noChangeArrowheads="1"/>
          </p:cNvPicPr>
          <p:nvPr/>
        </p:nvPicPr>
        <p:blipFill>
          <a:blip r:embed="rId2"/>
          <a:srcRect/>
          <a:stretch>
            <a:fillRect/>
          </a:stretch>
        </p:blipFill>
        <p:spPr bwMode="auto">
          <a:xfrm>
            <a:off x="2073729" y="4420020"/>
            <a:ext cx="4479471" cy="958894"/>
          </a:xfrm>
          <a:prstGeom prst="rect">
            <a:avLst/>
          </a:prstGeom>
          <a:noFill/>
          <a:ln w="9525">
            <a:solidFill>
              <a:schemeClr val="tx1"/>
            </a:solidFill>
            <a:miter lim="800000"/>
            <a:headEnd/>
            <a:tailEnd/>
          </a:ln>
        </p:spPr>
      </p:pic>
      <p:pic>
        <p:nvPicPr>
          <p:cNvPr id="711684" name="Picture 4" descr="http://pbicorp.files.wordpress.com/2011/03/brewanddiapers.gif?w=455"/>
          <p:cNvPicPr>
            <a:picLocks noChangeAspect="1" noChangeArrowheads="1"/>
          </p:cNvPicPr>
          <p:nvPr/>
        </p:nvPicPr>
        <p:blipFill>
          <a:blip r:embed="rId3"/>
          <a:srcRect/>
          <a:stretch>
            <a:fillRect/>
          </a:stretch>
        </p:blipFill>
        <p:spPr bwMode="auto">
          <a:xfrm>
            <a:off x="7289216" y="620400"/>
            <a:ext cx="1447800" cy="1346455"/>
          </a:xfrm>
          <a:prstGeom prst="rect">
            <a:avLst/>
          </a:prstGeom>
          <a:noFill/>
        </p:spPr>
      </p:pic>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9/19/2016</a:t>
            </a:fld>
            <a:endParaRPr lang="en-US"/>
          </a:p>
        </p:txBody>
      </p:sp>
      <p:sp>
        <p:nvSpPr>
          <p:cNvPr id="3" name="Slide Number Placeholder 2"/>
          <p:cNvSpPr>
            <a:spLocks noGrp="1"/>
          </p:cNvSpPr>
          <p:nvPr>
            <p:ph type="sldNum" sz="quarter" idx="12"/>
          </p:nvPr>
        </p:nvSpPr>
        <p:spPr/>
        <p:txBody>
          <a:bodyPr/>
          <a:lstStyle/>
          <a:p>
            <a:fld id="{88DB4E7A-C1B1-C24D-81B4-E5D54657DD52}" type="slidenum">
              <a:rPr lang="en-US" smtClean="0"/>
              <a:pPr/>
              <a:t>9</a:t>
            </a:fld>
            <a:endParaRPr lang="en-US"/>
          </a:p>
        </p:txBody>
      </p:sp>
      <p:sp>
        <p:nvSpPr>
          <p:cNvPr id="4" name="Title 3"/>
          <p:cNvSpPr>
            <a:spLocks noGrp="1"/>
          </p:cNvSpPr>
          <p:nvPr>
            <p:ph type="title" idx="4294967295"/>
          </p:nvPr>
        </p:nvSpPr>
        <p:spPr/>
        <p:txBody>
          <a:bodyPr>
            <a:normAutofit/>
          </a:bodyPr>
          <a:lstStyle/>
          <a:p>
            <a:r>
              <a:rPr lang="en-US" sz="3600" b="1" dirty="0" smtClean="0"/>
              <a:t>Vocabulary</a:t>
            </a:r>
            <a:endParaRPr lang="en-US" sz="3600" b="1" dirty="0"/>
          </a:p>
        </p:txBody>
      </p:sp>
      <p:sp>
        <p:nvSpPr>
          <p:cNvPr id="5" name="Rectangle 4"/>
          <p:cNvSpPr/>
          <p:nvPr/>
        </p:nvSpPr>
        <p:spPr>
          <a:xfrm>
            <a:off x="457199" y="1826325"/>
            <a:ext cx="8033657" cy="3970318"/>
          </a:xfrm>
          <a:prstGeom prst="rect">
            <a:avLst/>
          </a:prstGeom>
        </p:spPr>
        <p:txBody>
          <a:bodyPr wrap="square">
            <a:spAutoFit/>
          </a:bodyPr>
          <a:lstStyle/>
          <a:p>
            <a:pPr marL="274320" indent="-274320">
              <a:buFont typeface="Arial" pitchFamily="34" charset="0"/>
              <a:buChar char="•"/>
            </a:pPr>
            <a:r>
              <a:rPr lang="en-US" b="1" dirty="0" smtClean="0"/>
              <a:t>Itemset:</a:t>
            </a:r>
            <a:r>
              <a:rPr lang="en-US" dirty="0" smtClean="0"/>
              <a:t> Set of items that occur together</a:t>
            </a:r>
          </a:p>
          <a:p>
            <a:pPr marL="274320" indent="-274320">
              <a:buFont typeface="Arial" pitchFamily="34" charset="0"/>
              <a:buChar char="•"/>
            </a:pPr>
            <a:r>
              <a:rPr lang="en-US" b="1" dirty="0" smtClean="0"/>
              <a:t>Association Rule: </a:t>
            </a:r>
            <a:r>
              <a:rPr lang="en-US" dirty="0" smtClean="0"/>
              <a:t>Probability that particular items are purchased together.</a:t>
            </a:r>
          </a:p>
          <a:p>
            <a:r>
              <a:rPr lang="en-US" i="1" dirty="0" smtClean="0"/>
              <a:t>		</a:t>
            </a:r>
            <a:r>
              <a:rPr lang="en-US" i="1" dirty="0" smtClean="0">
                <a:solidFill>
                  <a:srgbClr val="000000"/>
                </a:solidFill>
                <a:latin typeface="Times New Roman"/>
              </a:rPr>
              <a:t> X </a:t>
            </a:r>
            <a:r>
              <a:rPr lang="en-US" dirty="0" smtClean="0">
                <a:solidFill>
                  <a:srgbClr val="000000"/>
                </a:solidFill>
                <a:latin typeface="Times New Roman"/>
                <a:sym typeface="Wingdings" pitchFamily="2" charset="2"/>
              </a:rPr>
              <a:t></a:t>
            </a:r>
            <a:r>
              <a:rPr lang="en-US" i="1" dirty="0" smtClean="0">
                <a:solidFill>
                  <a:srgbClr val="000000"/>
                </a:solidFill>
                <a:latin typeface="Times New Roman"/>
              </a:rPr>
              <a:t> Y</a:t>
            </a:r>
            <a:r>
              <a:rPr lang="en-US" dirty="0" smtClean="0">
                <a:solidFill>
                  <a:srgbClr val="000000"/>
                </a:solidFill>
                <a:latin typeface="Times New Roman"/>
              </a:rPr>
              <a:t> where </a:t>
            </a:r>
            <a:r>
              <a:rPr lang="en-US" i="1" dirty="0" smtClean="0">
                <a:solidFill>
                  <a:srgbClr val="000000"/>
                </a:solidFill>
                <a:latin typeface="Times New Roman"/>
              </a:rPr>
              <a:t>X </a:t>
            </a:r>
            <a:r>
              <a:rPr lang="en-US" i="1" dirty="0" smtClean="0">
                <a:solidFill>
                  <a:srgbClr val="000000"/>
                </a:solidFill>
                <a:latin typeface="Calibri"/>
              </a:rPr>
              <a:t>∩</a:t>
            </a:r>
            <a:r>
              <a:rPr lang="en-US" i="1" dirty="0" smtClean="0">
                <a:solidFill>
                  <a:srgbClr val="000000"/>
                </a:solidFill>
                <a:latin typeface="Times New Roman"/>
              </a:rPr>
              <a:t>Y</a:t>
            </a:r>
            <a:r>
              <a:rPr lang="en-US" dirty="0" smtClean="0">
                <a:solidFill>
                  <a:srgbClr val="000000"/>
                </a:solidFill>
                <a:latin typeface="Times New Roman"/>
              </a:rPr>
              <a:t> = 0</a:t>
            </a:r>
          </a:p>
          <a:p>
            <a:pPr marL="274320" indent="-274320">
              <a:buFont typeface="Arial" pitchFamily="34" charset="0"/>
              <a:buChar char="•"/>
            </a:pPr>
            <a:r>
              <a:rPr lang="en-US" b="1" dirty="0" smtClean="0"/>
              <a:t>Support</a:t>
            </a:r>
            <a:r>
              <a:rPr lang="en-US" dirty="0" smtClean="0"/>
              <a:t>, supp(</a:t>
            </a:r>
            <a:r>
              <a:rPr lang="en-US" i="1" dirty="0" smtClean="0"/>
              <a:t>X</a:t>
            </a:r>
            <a:r>
              <a:rPr lang="en-US" dirty="0" smtClean="0"/>
              <a:t>) of an itemset </a:t>
            </a:r>
            <a:r>
              <a:rPr lang="en-US" i="1" dirty="0" smtClean="0"/>
              <a:t>X</a:t>
            </a:r>
            <a:r>
              <a:rPr lang="en-US" dirty="0" smtClean="0"/>
              <a:t> is the ratio of transactions in which an itemset appears to the total number of transactions.</a:t>
            </a:r>
          </a:p>
          <a:p>
            <a:pPr marL="274320" indent="-274320">
              <a:buFont typeface="Arial" pitchFamily="34" charset="0"/>
              <a:buChar char="•"/>
            </a:pPr>
            <a:r>
              <a:rPr lang="en-US" b="1" dirty="0" smtClean="0"/>
              <a:t>Share</a:t>
            </a:r>
            <a:r>
              <a:rPr lang="en-US" dirty="0" smtClean="0"/>
              <a:t> of an itemset is the ratio of the count of items purchased together to the total count of items purchased in all transactions.</a:t>
            </a:r>
          </a:p>
          <a:p>
            <a:pPr marL="274320" indent="-274320">
              <a:buFont typeface="Arial" pitchFamily="34" charset="0"/>
              <a:buChar char="•"/>
            </a:pPr>
            <a:r>
              <a:rPr lang="en-US" b="1" dirty="0" smtClean="0"/>
              <a:t>Confidence</a:t>
            </a:r>
            <a:r>
              <a:rPr lang="en-US" dirty="0" smtClean="0"/>
              <a:t> of rule </a:t>
            </a:r>
            <a:r>
              <a:rPr lang="en-US" i="1" dirty="0" smtClean="0"/>
              <a:t>X </a:t>
            </a:r>
            <a:r>
              <a:rPr lang="en-US" dirty="0" smtClean="0">
                <a:sym typeface="Wingdings" pitchFamily="2" charset="2"/>
              </a:rPr>
              <a:t></a:t>
            </a:r>
            <a:r>
              <a:rPr lang="en-US" i="1" dirty="0" smtClean="0"/>
              <a:t> Y</a:t>
            </a:r>
            <a:r>
              <a:rPr lang="en-US" dirty="0" smtClean="0"/>
              <a:t>, denoted conf(</a:t>
            </a:r>
            <a:r>
              <a:rPr lang="en-US" i="1" dirty="0" smtClean="0"/>
              <a:t>X </a:t>
            </a:r>
            <a:r>
              <a:rPr lang="en-US" dirty="0" smtClean="0">
                <a:sym typeface="Wingdings" pitchFamily="2" charset="2"/>
              </a:rPr>
              <a:t></a:t>
            </a:r>
            <a:r>
              <a:rPr lang="en-US" i="1" dirty="0" smtClean="0"/>
              <a:t> Y</a:t>
            </a:r>
            <a:r>
              <a:rPr lang="en-US" dirty="0" smtClean="0"/>
              <a:t>)</a:t>
            </a:r>
          </a:p>
          <a:p>
            <a:pPr marL="274320" lvl="1" indent="-274320"/>
            <a:r>
              <a:rPr lang="en-US" dirty="0" smtClean="0"/>
              <a:t>			conf(</a:t>
            </a:r>
            <a:r>
              <a:rPr lang="en-US" i="1" dirty="0" smtClean="0"/>
              <a:t>X </a:t>
            </a:r>
            <a:r>
              <a:rPr lang="en-US" dirty="0" smtClean="0">
                <a:sym typeface="Wingdings" pitchFamily="2" charset="2"/>
              </a:rPr>
              <a:t></a:t>
            </a:r>
            <a:r>
              <a:rPr lang="en-US" i="1" dirty="0" smtClean="0"/>
              <a:t> Y</a:t>
            </a:r>
            <a:r>
              <a:rPr lang="en-US" dirty="0" smtClean="0"/>
              <a:t>) = supp(</a:t>
            </a:r>
            <a:r>
              <a:rPr lang="en-US" i="1" dirty="0" smtClean="0"/>
              <a:t>X ᴜ</a:t>
            </a:r>
            <a:r>
              <a:rPr lang="en-US" dirty="0" smtClean="0"/>
              <a:t> </a:t>
            </a:r>
            <a:r>
              <a:rPr lang="en-US" i="1" dirty="0" smtClean="0"/>
              <a:t>Y</a:t>
            </a:r>
            <a:r>
              <a:rPr lang="en-US" dirty="0" smtClean="0"/>
              <a:t>) / supp(</a:t>
            </a:r>
            <a:r>
              <a:rPr lang="en-US" i="1" dirty="0" smtClean="0"/>
              <a:t>X</a:t>
            </a:r>
            <a:r>
              <a:rPr lang="en-US" dirty="0" smtClean="0"/>
              <a:t>)</a:t>
            </a:r>
          </a:p>
          <a:p>
            <a:pPr marL="274320" lvl="1" indent="-274320"/>
            <a:r>
              <a:rPr lang="en-US" dirty="0" smtClean="0"/>
              <a:t>	Confidence can also be defined in terms of the conditional probability.</a:t>
            </a:r>
          </a:p>
          <a:p>
            <a:pPr marL="1188720" lvl="3" indent="-274320"/>
            <a:r>
              <a:rPr lang="en-US" dirty="0" smtClean="0"/>
              <a:t>conf(</a:t>
            </a:r>
            <a:r>
              <a:rPr lang="en-US" i="1" dirty="0" smtClean="0"/>
              <a:t>X </a:t>
            </a:r>
            <a:r>
              <a:rPr lang="en-US" dirty="0" smtClean="0">
                <a:sym typeface="Wingdings" pitchFamily="2" charset="2"/>
              </a:rPr>
              <a:t>  </a:t>
            </a:r>
            <a:r>
              <a:rPr lang="en-US" i="1" dirty="0" smtClean="0"/>
              <a:t>Y</a:t>
            </a:r>
            <a:r>
              <a:rPr lang="en-US" dirty="0" smtClean="0"/>
              <a:t>) = P(</a:t>
            </a:r>
            <a:r>
              <a:rPr lang="en-US" i="1" dirty="0" smtClean="0"/>
              <a:t>Y</a:t>
            </a:r>
            <a:r>
              <a:rPr lang="en-US" dirty="0" smtClean="0"/>
              <a:t> | </a:t>
            </a:r>
            <a:r>
              <a:rPr lang="en-US" i="1" dirty="0" smtClean="0"/>
              <a:t>X</a:t>
            </a:r>
            <a:r>
              <a:rPr lang="en-US" dirty="0" smtClean="0"/>
              <a:t>) = P(</a:t>
            </a:r>
            <a:r>
              <a:rPr lang="en-US" i="1" dirty="0" smtClean="0"/>
              <a:t>X</a:t>
            </a:r>
            <a:r>
              <a:rPr lang="en-US" i="1" dirty="0" smtClean="0">
                <a:solidFill>
                  <a:srgbClr val="000000"/>
                </a:solidFill>
                <a:latin typeface="Calibri"/>
              </a:rPr>
              <a:t> ∩ </a:t>
            </a:r>
            <a:r>
              <a:rPr lang="en-US" i="1" dirty="0" smtClean="0"/>
              <a:t>Y</a:t>
            </a:r>
            <a:r>
              <a:rPr lang="en-US" dirty="0" smtClean="0"/>
              <a:t>) / P(</a:t>
            </a:r>
            <a:r>
              <a:rPr lang="en-US" i="1" dirty="0" smtClean="0"/>
              <a:t>X</a:t>
            </a:r>
            <a:r>
              <a:rPr lang="en-US" dirty="0" smtClean="0"/>
              <a:t>)</a:t>
            </a:r>
          </a:p>
          <a:p>
            <a:pPr marL="274320" indent="-274320">
              <a:buFont typeface="Arial" pitchFamily="34" charset="0"/>
              <a:buChar char="•"/>
            </a:pPr>
            <a:r>
              <a:rPr lang="en-US" b="1" dirty="0" smtClean="0"/>
              <a:t>Transaction Database</a:t>
            </a:r>
            <a:r>
              <a:rPr lang="en-US" dirty="0" smtClean="0"/>
              <a:t> stores transaction data. Transaction data may also be stored in some other form than a </a:t>
            </a:r>
            <a:r>
              <a:rPr lang="en-US" i="1" dirty="0" smtClean="0"/>
              <a:t>m</a:t>
            </a:r>
            <a:r>
              <a:rPr lang="en-US" dirty="0" smtClean="0"/>
              <a:t> x </a:t>
            </a:r>
            <a:r>
              <a:rPr lang="en-US" i="1" dirty="0" smtClean="0"/>
              <a:t>n</a:t>
            </a:r>
            <a:r>
              <a:rPr lang="en-US" dirty="0" smtClean="0"/>
              <a:t> database.</a:t>
            </a:r>
            <a:endParaRPr lang="en-US" dirty="0"/>
          </a:p>
        </p:txBody>
      </p:sp>
    </p:spTree>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22894</TotalTime>
  <Words>3777</Words>
  <Application>Microsoft Office PowerPoint</Application>
  <PresentationFormat>On-screen Show (4:3)</PresentationFormat>
  <Paragraphs>620</Paragraphs>
  <Slides>64</Slides>
  <Notes>7</Notes>
  <HiddenSlides>0</HiddenSlides>
  <MMClips>0</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64</vt:i4>
      </vt:variant>
    </vt:vector>
  </HeadingPairs>
  <TitlesOfParts>
    <vt:vector size="70" baseType="lpstr">
      <vt:lpstr>nologo_template</vt:lpstr>
      <vt:lpstr>Document</vt:lpstr>
      <vt:lpstr>VISIO</vt:lpstr>
      <vt:lpstr>Visio</vt:lpstr>
      <vt:lpstr>Equation</vt:lpstr>
      <vt:lpstr>Packager Shell Object</vt:lpstr>
      <vt:lpstr>IT-533: Data Mining</vt:lpstr>
      <vt:lpstr>Reading Summary</vt:lpstr>
      <vt:lpstr>Agenda</vt:lpstr>
      <vt:lpstr>Association analysis</vt:lpstr>
      <vt:lpstr>Mining Frequent Patterns, Association and Correlations</vt:lpstr>
      <vt:lpstr>Association Analysis</vt:lpstr>
      <vt:lpstr>Frequent Patterns (FP)</vt:lpstr>
      <vt:lpstr>What Is Association Mining?</vt:lpstr>
      <vt:lpstr>Vocabulary</vt:lpstr>
      <vt:lpstr>Association Rule Mining</vt:lpstr>
      <vt:lpstr>Association Rules</vt:lpstr>
      <vt:lpstr>How Does Mining Association Rules Work?</vt:lpstr>
      <vt:lpstr>Mining Frequent Patterns, Association and Correlations</vt:lpstr>
      <vt:lpstr>Definition: Frequent Itemset</vt:lpstr>
      <vt:lpstr>Frequent Itemset Generation</vt:lpstr>
      <vt:lpstr>Frequent Itemset Generation</vt:lpstr>
      <vt:lpstr>Example: Weka weather.nominal Dataset (14 instances, 5 attributes)</vt:lpstr>
      <vt:lpstr>Example: Weka weather.nominal Dataset (14 instances, 5 attributes)</vt:lpstr>
      <vt:lpstr>Frequent Itemset Generation Strategies To Increase Ruleset Efficiency</vt:lpstr>
      <vt:lpstr>Definition: Association Rule</vt:lpstr>
      <vt:lpstr>Association Rule Mining Task</vt:lpstr>
      <vt:lpstr>Mining Association Rules</vt:lpstr>
      <vt:lpstr>Summary: Association Rules</vt:lpstr>
      <vt:lpstr>apriori</vt:lpstr>
      <vt:lpstr>Scalable Frequent Itemset Mining Methods</vt:lpstr>
      <vt:lpstr>Apriori: A Candidate Generation-and-test Approach</vt:lpstr>
      <vt:lpstr>Apriori: A Candidate Generation-and-test Approach</vt:lpstr>
      <vt:lpstr>Apriori:  Assumptions</vt:lpstr>
      <vt:lpstr>Example 1: Apriori (1)</vt:lpstr>
      <vt:lpstr>Example 1: Apriori (2)</vt:lpstr>
      <vt:lpstr>Example 1:  Apriori (3)</vt:lpstr>
      <vt:lpstr>Example 1: Apriori (4)</vt:lpstr>
      <vt:lpstr>Example 1: Apriori (5)</vt:lpstr>
      <vt:lpstr>Example 1: Apriori (7)</vt:lpstr>
      <vt:lpstr>Example 1: Apriori—Summary </vt:lpstr>
      <vt:lpstr>Example 1: Apriori (8)</vt:lpstr>
      <vt:lpstr>Example 1: Apriori (9)</vt:lpstr>
      <vt:lpstr>Example 2: Apriori</vt:lpstr>
      <vt:lpstr>Important Details of Apriori</vt:lpstr>
      <vt:lpstr>Problem: How to Count Supports of Candidates?</vt:lpstr>
      <vt:lpstr>Example: Reducing Number of Comparisons</vt:lpstr>
      <vt:lpstr>improving apriori</vt:lpstr>
      <vt:lpstr>Improving Apriori</vt:lpstr>
      <vt:lpstr>Scalable Frequent Itemset Mining Methods</vt:lpstr>
      <vt:lpstr>Apriori In r</vt:lpstr>
      <vt:lpstr>The Example Data Set</vt:lpstr>
      <vt:lpstr>R function apriori()</vt:lpstr>
      <vt:lpstr>Reading the Rules</vt:lpstr>
      <vt:lpstr>Cleaning Up the Output</vt:lpstr>
      <vt:lpstr>Removing Redundant Rules</vt:lpstr>
      <vt:lpstr>Interpreting the Rules</vt:lpstr>
      <vt:lpstr>Visualizing Association Rules</vt:lpstr>
      <vt:lpstr>Putting it all together: Recommender systems</vt:lpstr>
      <vt:lpstr>Recommender Systems</vt:lpstr>
      <vt:lpstr>How a Recommender System Works</vt:lpstr>
      <vt:lpstr>Or like this</vt:lpstr>
      <vt:lpstr>How is data related?</vt:lpstr>
      <vt:lpstr>Recommender System</vt:lpstr>
      <vt:lpstr>Exploring Python and Recommender Systems</vt:lpstr>
      <vt:lpstr>Week 5 quiz</vt:lpstr>
      <vt:lpstr>Week 5 Quiz</vt:lpstr>
      <vt:lpstr>Final project_5</vt:lpstr>
      <vt:lpstr>Final Project 5:  Apriori</vt:lpstr>
      <vt:lpstr>For Next Session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and Continuing Education</dc:title>
  <dc:creator>sonja</dc:creator>
  <cp:lastModifiedBy>Sonja Streuber</cp:lastModifiedBy>
  <cp:revision>893</cp:revision>
  <cp:lastPrinted>2012-07-05T21:16:32Z</cp:lastPrinted>
  <dcterms:created xsi:type="dcterms:W3CDTF">2011-08-31T15:53:14Z</dcterms:created>
  <dcterms:modified xsi:type="dcterms:W3CDTF">2016-09-19T12:01:56Z</dcterms:modified>
</cp:coreProperties>
</file>